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7"/>
  </p:notesMasterIdLst>
  <p:sldIdLst>
    <p:sldId id="383" r:id="rId2"/>
    <p:sldId id="393" r:id="rId3"/>
    <p:sldId id="380" r:id="rId4"/>
    <p:sldId id="382" r:id="rId5"/>
    <p:sldId id="369" r:id="rId6"/>
    <p:sldId id="327" r:id="rId7"/>
    <p:sldId id="328" r:id="rId8"/>
    <p:sldId id="329" r:id="rId9"/>
    <p:sldId id="330" r:id="rId10"/>
    <p:sldId id="331" r:id="rId11"/>
    <p:sldId id="332" r:id="rId12"/>
    <p:sldId id="334" r:id="rId13"/>
    <p:sldId id="336" r:id="rId14"/>
    <p:sldId id="376" r:id="rId15"/>
    <p:sldId id="337" r:id="rId16"/>
    <p:sldId id="377" r:id="rId17"/>
    <p:sldId id="338" r:id="rId18"/>
    <p:sldId id="326" r:id="rId19"/>
    <p:sldId id="339" r:id="rId20"/>
    <p:sldId id="341" r:id="rId21"/>
    <p:sldId id="385" r:id="rId22"/>
    <p:sldId id="365" r:id="rId23"/>
    <p:sldId id="342" r:id="rId24"/>
    <p:sldId id="390" r:id="rId25"/>
    <p:sldId id="392" r:id="rId26"/>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Tahoma" pitchFamily="34" charset="0"/>
        <a:ea typeface="+mn-ea"/>
        <a:cs typeface="+mn-cs"/>
      </a:defRPr>
    </a:lvl1pPr>
    <a:lvl2pPr marL="457200" algn="ctr" rtl="0" eaLnBrk="0" fontAlgn="base" hangingPunct="0">
      <a:spcBef>
        <a:spcPct val="0"/>
      </a:spcBef>
      <a:spcAft>
        <a:spcPct val="0"/>
      </a:spcAft>
      <a:defRPr kern="1200">
        <a:solidFill>
          <a:schemeClr val="tx1"/>
        </a:solidFill>
        <a:latin typeface="Tahoma" pitchFamily="34" charset="0"/>
        <a:ea typeface="+mn-ea"/>
        <a:cs typeface="+mn-cs"/>
      </a:defRPr>
    </a:lvl2pPr>
    <a:lvl3pPr marL="914400" algn="ctr" rtl="0" eaLnBrk="0" fontAlgn="base" hangingPunct="0">
      <a:spcBef>
        <a:spcPct val="0"/>
      </a:spcBef>
      <a:spcAft>
        <a:spcPct val="0"/>
      </a:spcAft>
      <a:defRPr kern="1200">
        <a:solidFill>
          <a:schemeClr val="tx1"/>
        </a:solidFill>
        <a:latin typeface="Tahoma" pitchFamily="34" charset="0"/>
        <a:ea typeface="+mn-ea"/>
        <a:cs typeface="+mn-cs"/>
      </a:defRPr>
    </a:lvl3pPr>
    <a:lvl4pPr marL="1371600" algn="ctr" rtl="0" eaLnBrk="0" fontAlgn="base" hangingPunct="0">
      <a:spcBef>
        <a:spcPct val="0"/>
      </a:spcBef>
      <a:spcAft>
        <a:spcPct val="0"/>
      </a:spcAft>
      <a:defRPr kern="1200">
        <a:solidFill>
          <a:schemeClr val="tx1"/>
        </a:solidFill>
        <a:latin typeface="Tahoma" pitchFamily="34" charset="0"/>
        <a:ea typeface="+mn-ea"/>
        <a:cs typeface="+mn-cs"/>
      </a:defRPr>
    </a:lvl4pPr>
    <a:lvl5pPr marL="1828800" algn="ctr"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8E7ED"/>
    <a:srgbClr val="990000"/>
    <a:srgbClr val="FF0000"/>
    <a:srgbClr val="003366"/>
    <a:srgbClr val="0A90B0"/>
    <a:srgbClr val="3192C3"/>
    <a:srgbClr val="7BBBEB"/>
    <a:srgbClr val="AD1B6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271" autoAdjust="0"/>
    <p:restoredTop sz="75288" autoAdjust="0"/>
  </p:normalViewPr>
  <p:slideViewPr>
    <p:cSldViewPr>
      <p:cViewPr varScale="1">
        <p:scale>
          <a:sx n="98" d="100"/>
          <a:sy n="98" d="100"/>
        </p:scale>
        <p:origin x="-49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1734"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itchFamily="18" charset="0"/>
              </a:defRPr>
            </a:lvl1pPr>
          </a:lstStyle>
          <a:p>
            <a:endParaRPr lang="en-US"/>
          </a:p>
        </p:txBody>
      </p:sp>
      <p:sp>
        <p:nvSpPr>
          <p:cNvPr id="1515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151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515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15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itchFamily="18" charset="0"/>
              </a:defRPr>
            </a:lvl1pPr>
          </a:lstStyle>
          <a:p>
            <a:endParaRPr lang="en-US"/>
          </a:p>
        </p:txBody>
      </p:sp>
      <p:sp>
        <p:nvSpPr>
          <p:cNvPr id="1515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2652D382-A131-4C19-8E89-FEEB2CC1D6C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940415-770D-4596-B8C7-2E9570ACA97A}" type="slidenum">
              <a:rPr lang="en-US"/>
              <a:pPr/>
              <a:t>1</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r>
              <a:rPr lang="en-US"/>
              <a:t>Here is the basic sequence of events surrounding test day with regard to what is measured and where it goes off to.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940415-770D-4596-B8C7-2E9570ACA97A}" type="slidenum">
              <a:rPr lang="en-US"/>
              <a:pPr/>
              <a:t>2</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r>
              <a:rPr lang="en-US"/>
              <a:t>Here is the basic sequence of events surrounding test day with regard to what is measured and where it goes off to.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BB0E60-8C3D-4F9A-9549-85D8AC0E6815}" type="slidenum">
              <a:rPr lang="en-US"/>
              <a:pPr/>
              <a:t>3</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r>
              <a:rPr lang="en-US"/>
              <a:t>So the focus is now on you, the tester.  You may be friends, you may be barely acquaintances, it doesn’t matter – you are representing DHI and working for that organization.  You will have a tester agreement on file with your association to that effect.  Be there early enough to get any paperwork done before milking.  Have your equipment with you.  Consider biosecurity issues not only for the herd you test, but remember many of you will go home to your own herds.  Respect what you learn about the herd that you now have a management partnership with.  Revelations about the farm, the owners, the animals are not yours to divulge.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145C7F-7219-4069-BDB1-29B682EC733B}" type="slidenum">
              <a:rPr lang="en-US"/>
              <a:pPr/>
              <a:t>4</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en-US"/>
              <a:t>What should you have with you?  If the herdowner does not have the above, then you need to provide it.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BAE442-0B12-40A7-AA32-E87FE36F7AA7}" type="slidenum">
              <a:rPr lang="en-US"/>
              <a:pPr/>
              <a:t>5</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r>
              <a:rPr lang="en-US"/>
              <a:t>Before you start, this is the information you will want from the herd owner.  They may have done it themselves, or you may need to add it.  If they have done it themselves, it is a good idea to check it over.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4E9F36-11A5-485D-9044-A54B988990B7}" type="slidenum">
              <a:rPr lang="en-US"/>
              <a:pPr/>
              <a:t>6</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r>
              <a:rPr lang="en-US"/>
              <a:t>Before you enter the milk parlor – these items need to be addressed.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C75D3-F8C5-4303-AF2C-CC4408881ED3}" type="slidenum">
              <a:rPr lang="en-US"/>
              <a:pPr/>
              <a:t>7</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r>
              <a:rPr lang="en-US"/>
              <a:t>Scales should also be identified.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54EF1-6FFD-4D7E-95DF-CAFA8379D302}" type="slidenum">
              <a:rPr lang="en-US"/>
              <a:pPr/>
              <a:t>8</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r>
              <a:rPr lang="en-US"/>
              <a:t>If two needles, the tension needle should read zero with nothing on the hook.  The loose needle is set to the weigh bucket.  Keep scales away from damp conditions!  Store in a safe place between tests – cover if necessary.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AEB1F7-889C-4D62-9BB0-8ACA8E2C60C9}" type="slidenum">
              <a:rPr lang="en-US"/>
              <a:pPr/>
              <a:t>9</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r>
              <a:rPr lang="en-US"/>
              <a:t>Help are the major items the tester and producer should consider to ensure that monthly samples represent the average daily production of milk and butterfat for the test period and a cow's normal milk yield fora 24-hour period on test day.1. Milk at the regular time. (To make 24 hours in the test period, the AM milking should begin at the same hour when the AM milking began the day before.)3. Milk rapidly and do not overstrip on test day.4. Do not handstrip unless also done on other days.5. Milk cows in the same order as on other days.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EC1356-AA55-46AE-831D-0898E27BF9C5}" type="slidenum">
              <a:rPr lang="en-US"/>
              <a:pPr/>
              <a:t>10</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r>
              <a:rPr lang="en-US" dirty="0" smtClean="0"/>
              <a:t>Tags </a:t>
            </a:r>
            <a:r>
              <a:rPr lang="en-US" dirty="0"/>
              <a:t>don’t </a:t>
            </a:r>
            <a:r>
              <a:rPr lang="en-US" dirty="0" smtClean="0"/>
              <a:t>always stay </a:t>
            </a:r>
            <a:r>
              <a:rPr lang="en-US" dirty="0"/>
              <a:t>on…  Just have them on for test day – that is the visible ID.  If you use the little snap hooks, it will work fine.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F71D1C-79CE-4C3C-A60E-99C30E3267A6}" type="slidenum">
              <a:rPr lang="en-US"/>
              <a:pPr/>
              <a:t>12</a:t>
            </a:fld>
            <a:endParaRPr lang="en-US"/>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r>
              <a:rPr lang="en-US"/>
              <a:t>Weigh first and write it down.  Get a routine which will help you to not forget weights or samples.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2094C7-9825-4F55-820B-C100B5214E22}" type="slidenum">
              <a:rPr lang="en-US"/>
              <a:pPr/>
              <a:t>13</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r>
              <a:rPr lang="en-US"/>
              <a:t>Sampling is critical whether from a pail or meter.  It must be taken from the entire amount of milk produced.  Strippings from animals that are machine milked should be added into the bucket prior to sampling.  If you forget a sample – do not go back and get just enough from the doe.  Better to have it estimated as a lost sample. A common question is, “I feed sunflower seeds to improve butterfat” – is that OK?  It is if it is part of the routine management.  “I feed a chocolate bar on test day” is not acceptable as it is influencing test day (or so they think).</a:t>
            </a:r>
          </a:p>
          <a:p>
            <a:endParaRPr lang="en-US"/>
          </a:p>
          <a:p>
            <a:r>
              <a:rPr lang="en-US"/>
              <a:t>Test Day technique can affect the sample in many ways as stated in the last section of this slide.</a:t>
            </a:r>
          </a:p>
          <a:p>
            <a:endParaRPr lang="en-US"/>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B835D7-0767-4DB4-9DEA-C17B4778E0A3}" type="slidenum">
              <a:rPr lang="en-US"/>
              <a:pPr/>
              <a:t>14</a:t>
            </a:fld>
            <a:endParaRPr lang="en-US"/>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r>
              <a:rPr lang="en-US"/>
              <a:t>So – with that in mind, we want you to follow this guidelines.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F2531-7C48-460B-931F-6758C40F2493}" type="slidenum">
              <a:rPr lang="en-US"/>
              <a:pPr/>
              <a:t>15</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r>
              <a:rPr lang="en-US"/>
              <a:t>After mixing, take the appropriate sample depending on the test type plan.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48959-9316-46C7-8502-02270CC85034}" type="slidenum">
              <a:rPr lang="en-US"/>
              <a:pPr/>
              <a:t>17</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r>
              <a:rPr lang="en-US" dirty="0" smtClean="0"/>
              <a:t>Don’t </a:t>
            </a:r>
            <a:r>
              <a:rPr lang="en-US" dirty="0"/>
              <a:t>shake</a:t>
            </a:r>
            <a:r>
              <a:rPr lang="en-US" dirty="0" smtClean="0"/>
              <a:t>! But mix the preservative into the milk.</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C5B70-FB0F-4890-8575-C7885D15D7A4}" type="slidenum">
              <a:rPr lang="en-US"/>
              <a:pPr/>
              <a:t>18</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r>
              <a:rPr lang="en-US" dirty="0"/>
              <a:t>As with anything, accuracy is important – </a:t>
            </a:r>
            <a:r>
              <a:rPr lang="en-US" dirty="0" smtClean="0"/>
              <a:t> There are consequences to </a:t>
            </a:r>
            <a:r>
              <a:rPr lang="en-US" dirty="0"/>
              <a:t>missing, poor, or incorrect information.  Before (or after) milking, these items need to be checked and updated.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A95E14-B13E-4272-963E-BF4D8573A392}" type="slidenum">
              <a:rPr lang="en-US"/>
              <a:pPr/>
              <a:t>20</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r>
              <a:rPr lang="en-US" dirty="0"/>
              <a:t>Storage guidelines.  It is best to ship as quickly as possible.   </a:t>
            </a:r>
            <a:r>
              <a:rPr lang="en-US" dirty="0" smtClean="0"/>
              <a:t>Samples should remain in the tester’s </a:t>
            </a:r>
            <a:r>
              <a:rPr lang="en-US" dirty="0"/>
              <a:t>possession.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AB466-679B-40E8-A7F8-DB9A88D29567}" type="slidenum">
              <a:rPr lang="en-US"/>
              <a:pPr/>
              <a:t>23</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r>
              <a:rPr lang="en-US" dirty="0"/>
              <a:t>Keep in mind arrival times to the lab.  Most aren’t open on weekends!  Optimally, samples should arrive within 6 days of the test.</a:t>
            </a:r>
          </a:p>
          <a:p>
            <a:endParaRPr lang="en-US" dirty="0"/>
          </a:p>
          <a:p>
            <a:r>
              <a:rPr lang="en-US" dirty="0"/>
              <a:t>If you make your own shipper – keep in mind such things as preventing leaks.  You might want to put a single strip of tape over the lid (especially if the old style).  </a:t>
            </a:r>
            <a:r>
              <a:rPr lang="en-US" dirty="0" smtClean="0"/>
              <a:t>Check with your lab for their preference.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D97B4E-A685-40E3-85EC-9F5FFB5E6FC2}" type="slidenum">
              <a:rPr lang="en-US"/>
              <a:pPr/>
              <a:t>24</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r>
              <a:rPr lang="en-US" dirty="0"/>
              <a:t>Verification is a unique test done for a variety of reasons.  An owner can choose to have one, or it may be required as part of their test plan option.  It is important to know whether it is required on an animal basis or a herd basis.  Some associations require all VT’s to be on a herd basis.  It is important to know your local rules.  </a:t>
            </a:r>
          </a:p>
          <a:p>
            <a:endParaRPr lang="en-US" dirty="0"/>
          </a:p>
          <a:p>
            <a:r>
              <a:rPr lang="en-US" dirty="0"/>
              <a:t>Don’t wait!  </a:t>
            </a:r>
            <a:r>
              <a:rPr lang="en-US" dirty="0" smtClean="0"/>
              <a:t>Remember </a:t>
            </a:r>
            <a:r>
              <a:rPr lang="en-US" dirty="0"/>
              <a:t>what you might be validating.  You might be validating the next breed leader and as that breeder, </a:t>
            </a:r>
            <a:r>
              <a:rPr lang="en-US" dirty="0" smtClean="0"/>
              <a:t>you </a:t>
            </a:r>
            <a:r>
              <a:rPr lang="en-US" dirty="0"/>
              <a:t>want </a:t>
            </a:r>
            <a:r>
              <a:rPr lang="en-US" dirty="0" smtClean="0"/>
              <a:t>the </a:t>
            </a:r>
            <a:r>
              <a:rPr lang="en-US" dirty="0"/>
              <a:t>verification to show exactly what </a:t>
            </a:r>
            <a:r>
              <a:rPr lang="en-US" dirty="0" smtClean="0"/>
              <a:t>doe </a:t>
            </a:r>
            <a:r>
              <a:rPr lang="en-US" dirty="0"/>
              <a:t>was doing at her peak – not when she was just about ready to be dried off.</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3F0882-95D8-451E-95F5-177A9300A70A}" type="slidenum">
              <a:rPr lang="en-US"/>
              <a:pPr/>
              <a:t>25</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r>
              <a:rPr lang="en-US" dirty="0"/>
              <a:t>A VT can be at a 1-day but all paperwork needs to be done – the 1-day, the VT form and the </a:t>
            </a:r>
            <a:r>
              <a:rPr lang="en-US" dirty="0" err="1"/>
              <a:t>barnsheets</a:t>
            </a:r>
            <a:r>
              <a:rPr lang="en-US" dirty="0"/>
              <a:t>!  It gets complicated!  </a:t>
            </a:r>
          </a:p>
          <a:p>
            <a:endParaRPr lang="en-US" dirty="0"/>
          </a:p>
          <a:p>
            <a:r>
              <a:rPr lang="en-US" dirty="0"/>
              <a:t>VT forms will be returned for lack of </a:t>
            </a:r>
            <a:r>
              <a:rPr lang="en-US" dirty="0" smtClean="0"/>
              <a:t>DHIA manager signature</a:t>
            </a:r>
            <a:r>
              <a:rPr lang="en-US" dirty="0"/>
              <a: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66242" name="Rectangle 2"/>
          <p:cNvSpPr>
            <a:spLocks noGrp="1" noChangeArrowheads="1"/>
          </p:cNvSpPr>
          <p:nvPr>
            <p:ph type="ctrTitle"/>
          </p:nvPr>
        </p:nvSpPr>
        <p:spPr>
          <a:xfrm>
            <a:off x="0" y="2590800"/>
            <a:ext cx="8915400" cy="914400"/>
          </a:xfrm>
        </p:spPr>
        <p:txBody>
          <a:bodyPr/>
          <a:lstStyle>
            <a:lvl1pPr>
              <a:defRPr sz="5400"/>
            </a:lvl1pPr>
          </a:lstStyle>
          <a:p>
            <a:r>
              <a:rPr lang="en-US"/>
              <a:t>Click to edit Master title style</a:t>
            </a:r>
          </a:p>
        </p:txBody>
      </p:sp>
      <p:sp>
        <p:nvSpPr>
          <p:cNvPr id="266243" name="Rectangle 3"/>
          <p:cNvSpPr>
            <a:spLocks noGrp="1" noChangeArrowheads="1"/>
          </p:cNvSpPr>
          <p:nvPr>
            <p:ph type="subTitle" idx="1"/>
          </p:nvPr>
        </p:nvSpPr>
        <p:spPr>
          <a:xfrm>
            <a:off x="0" y="3505200"/>
            <a:ext cx="4572000" cy="838200"/>
          </a:xfrm>
        </p:spPr>
        <p:txBody>
          <a:bodyPr/>
          <a:lstStyle>
            <a:lvl1pPr marL="0" indent="0">
              <a:buFontTx/>
              <a:buNone/>
              <a:defRPr sz="2800"/>
            </a:lvl1pPr>
          </a:lstStyle>
          <a:p>
            <a:r>
              <a:rPr lang="en-US"/>
              <a:t>Click to edit Master subtitle style</a:t>
            </a:r>
          </a:p>
        </p:txBody>
      </p:sp>
      <p:sp>
        <p:nvSpPr>
          <p:cNvPr id="266244" name="Rectangle 4"/>
          <p:cNvSpPr>
            <a:spLocks noGrp="1" noChangeArrowheads="1"/>
          </p:cNvSpPr>
          <p:nvPr>
            <p:ph type="dt" sz="half" idx="2"/>
          </p:nvPr>
        </p:nvSpPr>
        <p:spPr>
          <a:xfrm>
            <a:off x="0" y="6689725"/>
            <a:ext cx="2133600" cy="168275"/>
          </a:xfrm>
        </p:spPr>
        <p:txBody>
          <a:bodyPr/>
          <a:lstStyle>
            <a:lvl1pPr>
              <a:defRPr/>
            </a:lvl1pPr>
          </a:lstStyle>
          <a:p>
            <a:endParaRPr lang="en-US"/>
          </a:p>
        </p:txBody>
      </p:sp>
      <p:sp>
        <p:nvSpPr>
          <p:cNvPr id="266245" name="Rectangle 5"/>
          <p:cNvSpPr>
            <a:spLocks noGrp="1" noChangeArrowheads="1"/>
          </p:cNvSpPr>
          <p:nvPr>
            <p:ph type="ftr" sz="quarter" idx="3"/>
          </p:nvPr>
        </p:nvSpPr>
        <p:spPr/>
        <p:txBody>
          <a:bodyPr/>
          <a:lstStyle>
            <a:lvl1pPr>
              <a:defRPr/>
            </a:lvl1pPr>
          </a:lstStyle>
          <a:p>
            <a:endParaRPr lang="en-US"/>
          </a:p>
        </p:txBody>
      </p:sp>
      <p:sp>
        <p:nvSpPr>
          <p:cNvPr id="266246" name="Rectangle 6"/>
          <p:cNvSpPr>
            <a:spLocks noGrp="1" noChangeArrowheads="1"/>
          </p:cNvSpPr>
          <p:nvPr>
            <p:ph type="sldNum" sz="quarter" idx="4"/>
          </p:nvPr>
        </p:nvSpPr>
        <p:spPr>
          <a:xfrm>
            <a:off x="7010400" y="6689725"/>
            <a:ext cx="2133600" cy="168275"/>
          </a:xfrm>
        </p:spPr>
        <p:txBody>
          <a:bodyPr/>
          <a:lstStyle>
            <a:lvl1pPr>
              <a:defRPr/>
            </a:lvl1pPr>
          </a:lstStyle>
          <a:p>
            <a:fld id="{3DD19635-83AC-4F5E-A5BB-FBE0B79C5CF7}"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8326B3E-4461-4274-A5BA-8A0E305ED6A8}" type="slidenum">
              <a:rPr lang="en-US"/>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BE0EF4C-2856-4463-9938-3650F3F4F2A0}" type="slidenum">
              <a:rPr lang="en-US"/>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838200"/>
            <a:ext cx="43434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838200"/>
            <a:ext cx="43434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75962D7-7F7A-45BF-859E-86D175621324}" type="slidenum">
              <a:rPr lang="en-US"/>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848C281-1E73-40F6-910C-58BD4EFC2E8D}" type="slidenum">
              <a:rPr lang="en-US"/>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BF29AAD-79CD-4B2A-AEDA-B8E353F7CA75}" type="slidenum">
              <a:rPr lang="en-US"/>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7500981-DFD5-4910-9A68-C609F62CD697}" type="slidenum">
              <a:rPr lang="en-US"/>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378EBF3-0E8D-4AC6-8A9C-5EF23864BE31}" type="slidenum">
              <a:rPr lang="en-US"/>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145C2A-929C-4466-BF16-AF1EE6454B1F}" type="slidenum">
              <a:rPr lang="en-US"/>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B5ECEB-3CE4-44C4-9A65-98032FA53443}" type="slidenum">
              <a:rPr lang="en-US"/>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286000" cy="6629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76200"/>
            <a:ext cx="6705600" cy="6629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49D236-7FF4-4187-93F8-3A57AB22B3EC}" type="slidenum">
              <a:rPr lang="en-US"/>
              <a:pPr/>
              <a:t>‹#›</a:t>
            </a:fld>
            <a:endParaRPr lang="en-US"/>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52400" y="838200"/>
            <a:ext cx="4343400" cy="5715000"/>
          </a:xfrm>
        </p:spPr>
        <p:txBody>
          <a:bodyPr/>
          <a:lstStyle/>
          <a:p>
            <a:endParaRPr lang="en-US"/>
          </a:p>
        </p:txBody>
      </p:sp>
      <p:sp>
        <p:nvSpPr>
          <p:cNvPr id="4" name="Text Placeholder 3"/>
          <p:cNvSpPr>
            <a:spLocks noGrp="1"/>
          </p:cNvSpPr>
          <p:nvPr>
            <p:ph type="body" sz="half" idx="2"/>
          </p:nvPr>
        </p:nvSpPr>
        <p:spPr>
          <a:xfrm>
            <a:off x="4648200" y="838200"/>
            <a:ext cx="4343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661150"/>
            <a:ext cx="2133600" cy="196850"/>
          </a:xfrm>
        </p:spPr>
        <p:txBody>
          <a:bodyPr/>
          <a:lstStyle>
            <a:lvl1pPr>
              <a:defRPr/>
            </a:lvl1pPr>
          </a:lstStyle>
          <a:p>
            <a:endParaRPr 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886F3F12-D55D-4436-8312-9DAA55E32B2A}" type="slidenum">
              <a:rPr lang="en-US"/>
              <a:pPr/>
              <a:t>‹#›</a:t>
            </a:fld>
            <a:endParaRPr lang="en-US"/>
          </a:p>
        </p:txBody>
      </p:sp>
    </p:spTree>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 y="838200"/>
            <a:ext cx="4343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838200"/>
            <a:ext cx="4343400" cy="5715000"/>
          </a:xfrm>
        </p:spPr>
        <p:txBody>
          <a:bodyPr/>
          <a:lstStyle/>
          <a:p>
            <a:endParaRPr lang="en-US"/>
          </a:p>
        </p:txBody>
      </p:sp>
      <p:sp>
        <p:nvSpPr>
          <p:cNvPr id="5" name="Date Placeholder 4"/>
          <p:cNvSpPr>
            <a:spLocks noGrp="1"/>
          </p:cNvSpPr>
          <p:nvPr>
            <p:ph type="dt" sz="half" idx="10"/>
          </p:nvPr>
        </p:nvSpPr>
        <p:spPr>
          <a:xfrm>
            <a:off x="0" y="6661150"/>
            <a:ext cx="2133600" cy="196850"/>
          </a:xfrm>
        </p:spPr>
        <p:txBody>
          <a:bodyPr/>
          <a:lstStyle>
            <a:lvl1pPr>
              <a:defRPr/>
            </a:lvl1pPr>
          </a:lstStyle>
          <a:p>
            <a:endParaRPr 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F7A905CC-C72D-49B6-B4DA-1698DEF3032B}" type="slidenum">
              <a:rPr lang="en-US"/>
              <a:pPr/>
              <a:t>‹#›</a:t>
            </a:fld>
            <a:endParaRPr lang="en-US"/>
          </a:p>
        </p:txBody>
      </p:sp>
    </p:spTree>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52400" y="838200"/>
            <a:ext cx="8839200" cy="5715000"/>
          </a:xfrm>
        </p:spPr>
        <p:txBody>
          <a:bodyPr/>
          <a:lstStyle/>
          <a:p>
            <a:endParaRPr lang="en-US"/>
          </a:p>
        </p:txBody>
      </p:sp>
      <p:sp>
        <p:nvSpPr>
          <p:cNvPr id="4" name="Date Placeholder 3"/>
          <p:cNvSpPr>
            <a:spLocks noGrp="1"/>
          </p:cNvSpPr>
          <p:nvPr>
            <p:ph type="dt" sz="half" idx="10"/>
          </p:nvPr>
        </p:nvSpPr>
        <p:spPr>
          <a:xfrm>
            <a:off x="0" y="6661150"/>
            <a:ext cx="2133600" cy="196850"/>
          </a:xfrm>
        </p:spPr>
        <p:txBody>
          <a:bodyPr/>
          <a:lstStyle>
            <a:lvl1pPr>
              <a:defRPr/>
            </a:lvl1pPr>
          </a:lstStyle>
          <a:p>
            <a:endParaRPr lang="en-US"/>
          </a:p>
        </p:txBody>
      </p:sp>
      <p:sp>
        <p:nvSpPr>
          <p:cNvPr id="5" name="Footer Placeholder 4"/>
          <p:cNvSpPr>
            <a:spLocks noGrp="1"/>
          </p:cNvSpPr>
          <p:nvPr>
            <p:ph type="ftr" sz="quarter" idx="11"/>
          </p:nvPr>
        </p:nvSpPr>
        <p:spPr>
          <a:xfrm>
            <a:off x="3124200" y="6689725"/>
            <a:ext cx="2895600" cy="168275"/>
          </a:xfrm>
        </p:spPr>
        <p:txBody>
          <a:bodyPr/>
          <a:lstStyle>
            <a:lvl1pPr>
              <a:defRPr/>
            </a:lvl1pPr>
          </a:lstStyle>
          <a:p>
            <a:endParaRPr lang="en-US"/>
          </a:p>
        </p:txBody>
      </p:sp>
      <p:sp>
        <p:nvSpPr>
          <p:cNvPr id="6" name="Slide Number Placeholder 5"/>
          <p:cNvSpPr>
            <a:spLocks noGrp="1"/>
          </p:cNvSpPr>
          <p:nvPr>
            <p:ph type="sldNum" sz="quarter" idx="12"/>
          </p:nvPr>
        </p:nvSpPr>
        <p:spPr>
          <a:xfrm>
            <a:off x="7010400" y="6689725"/>
            <a:ext cx="2133600" cy="136525"/>
          </a:xfrm>
        </p:spPr>
        <p:txBody>
          <a:bodyPr/>
          <a:lstStyle>
            <a:lvl1pPr>
              <a:defRPr/>
            </a:lvl1pPr>
          </a:lstStyle>
          <a:p>
            <a:fld id="{A10A5A7B-6A84-400A-A0F6-275DF129749E}" type="slidenum">
              <a:rPr lang="en-US"/>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bwMode="auto">
          <a:xfrm>
            <a:off x="0" y="-76200"/>
            <a:ext cx="9144000" cy="762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5219" name="Rectangle 3"/>
          <p:cNvSpPr>
            <a:spLocks noGrp="1" noChangeArrowheads="1"/>
          </p:cNvSpPr>
          <p:nvPr>
            <p:ph type="body" idx="1"/>
          </p:nvPr>
        </p:nvSpPr>
        <p:spPr bwMode="auto">
          <a:xfrm>
            <a:off x="152400" y="838200"/>
            <a:ext cx="8839200" cy="571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0" name="Rectangle 4"/>
          <p:cNvSpPr>
            <a:spLocks noGrp="1" noChangeArrowheads="1"/>
          </p:cNvSpPr>
          <p:nvPr>
            <p:ph type="dt" sz="half" idx="2"/>
          </p:nvPr>
        </p:nvSpPr>
        <p:spPr bwMode="auto">
          <a:xfrm>
            <a:off x="0" y="6661150"/>
            <a:ext cx="21336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latin typeface="Arial" charset="0"/>
              </a:defRPr>
            </a:lvl1pPr>
          </a:lstStyle>
          <a:p>
            <a:endParaRPr lang="en-US"/>
          </a:p>
        </p:txBody>
      </p:sp>
      <p:sp>
        <p:nvSpPr>
          <p:cNvPr id="265221" name="Rectangle 5"/>
          <p:cNvSpPr>
            <a:spLocks noGrp="1" noChangeArrowheads="1"/>
          </p:cNvSpPr>
          <p:nvPr>
            <p:ph type="ftr" sz="quarter" idx="3"/>
          </p:nvPr>
        </p:nvSpPr>
        <p:spPr bwMode="auto">
          <a:xfrm>
            <a:off x="3124200" y="6689725"/>
            <a:ext cx="28956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endParaRPr lang="en-US"/>
          </a:p>
        </p:txBody>
      </p:sp>
      <p:sp>
        <p:nvSpPr>
          <p:cNvPr id="265222" name="Rectangle 6"/>
          <p:cNvSpPr>
            <a:spLocks noGrp="1" noChangeArrowheads="1"/>
          </p:cNvSpPr>
          <p:nvPr>
            <p:ph type="sldNum" sz="quarter" idx="4"/>
          </p:nvPr>
        </p:nvSpPr>
        <p:spPr bwMode="auto">
          <a:xfrm>
            <a:off x="7010400" y="6689725"/>
            <a:ext cx="2133600" cy="136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fld id="{B5EEE753-1770-47B8-AC21-84D6D80AB0E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Lst>
  <p:transition spd="med">
    <p:fade thruBlk="1"/>
  </p:transition>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Impact" pitchFamily="34" charset="0"/>
        </a:defRPr>
      </a:lvl2pPr>
      <a:lvl3pPr algn="l" rtl="0" fontAlgn="base">
        <a:spcBef>
          <a:spcPct val="0"/>
        </a:spcBef>
        <a:spcAft>
          <a:spcPct val="0"/>
        </a:spcAft>
        <a:defRPr sz="4000">
          <a:solidFill>
            <a:schemeClr val="tx2"/>
          </a:solidFill>
          <a:latin typeface="Impact" pitchFamily="34" charset="0"/>
        </a:defRPr>
      </a:lvl3pPr>
      <a:lvl4pPr algn="l" rtl="0" fontAlgn="base">
        <a:spcBef>
          <a:spcPct val="0"/>
        </a:spcBef>
        <a:spcAft>
          <a:spcPct val="0"/>
        </a:spcAft>
        <a:defRPr sz="4000">
          <a:solidFill>
            <a:schemeClr val="tx2"/>
          </a:solidFill>
          <a:latin typeface="Impact" pitchFamily="34" charset="0"/>
        </a:defRPr>
      </a:lvl4pPr>
      <a:lvl5pPr algn="l" rtl="0" fontAlgn="base">
        <a:spcBef>
          <a:spcPct val="0"/>
        </a:spcBef>
        <a:spcAft>
          <a:spcPct val="0"/>
        </a:spcAft>
        <a:defRPr sz="4000">
          <a:solidFill>
            <a:schemeClr val="tx2"/>
          </a:solidFill>
          <a:latin typeface="Impact" pitchFamily="34" charset="0"/>
        </a:defRPr>
      </a:lvl5pPr>
      <a:lvl6pPr marL="457200" algn="l" rtl="0" fontAlgn="base">
        <a:spcBef>
          <a:spcPct val="0"/>
        </a:spcBef>
        <a:spcAft>
          <a:spcPct val="0"/>
        </a:spcAft>
        <a:defRPr sz="4000">
          <a:solidFill>
            <a:schemeClr val="tx2"/>
          </a:solidFill>
          <a:latin typeface="Impact" pitchFamily="34" charset="0"/>
        </a:defRPr>
      </a:lvl6pPr>
      <a:lvl7pPr marL="914400" algn="l" rtl="0" fontAlgn="base">
        <a:spcBef>
          <a:spcPct val="0"/>
        </a:spcBef>
        <a:spcAft>
          <a:spcPct val="0"/>
        </a:spcAft>
        <a:defRPr sz="4000">
          <a:solidFill>
            <a:schemeClr val="tx2"/>
          </a:solidFill>
          <a:latin typeface="Impact" pitchFamily="34" charset="0"/>
        </a:defRPr>
      </a:lvl7pPr>
      <a:lvl8pPr marL="1371600" algn="l" rtl="0" fontAlgn="base">
        <a:spcBef>
          <a:spcPct val="0"/>
        </a:spcBef>
        <a:spcAft>
          <a:spcPct val="0"/>
        </a:spcAft>
        <a:defRPr sz="4000">
          <a:solidFill>
            <a:schemeClr val="tx2"/>
          </a:solidFill>
          <a:latin typeface="Impact" pitchFamily="34" charset="0"/>
        </a:defRPr>
      </a:lvl8pPr>
      <a:lvl9pPr marL="1828800" algn="l" rtl="0" fontAlgn="base">
        <a:spcBef>
          <a:spcPct val="0"/>
        </a:spcBef>
        <a:spcAft>
          <a:spcPct val="0"/>
        </a:spcAft>
        <a:defRPr sz="4000">
          <a:solidFill>
            <a:schemeClr val="tx2"/>
          </a:solidFill>
          <a:latin typeface="Impact" pitchFamily="34" charset="0"/>
        </a:defRPr>
      </a:lvl9pPr>
    </p:titleStyle>
    <p:bodyStyle>
      <a:lvl1pPr marL="342900" indent="-342900" algn="l" rtl="0" fontAlgn="base">
        <a:spcBef>
          <a:spcPct val="20000"/>
        </a:spcBef>
        <a:spcAft>
          <a:spcPct val="0"/>
        </a:spcAft>
        <a:buChar char="•"/>
        <a:defRPr sz="3200" b="1">
          <a:solidFill>
            <a:schemeClr val="tx1"/>
          </a:solidFill>
          <a:latin typeface="+mn-lt"/>
          <a:ea typeface="+mn-ea"/>
          <a:cs typeface="+mn-cs"/>
        </a:defRPr>
      </a:lvl1pPr>
      <a:lvl2pPr marL="742950" indent="-285750" algn="l" rtl="0" fontAlgn="base">
        <a:spcBef>
          <a:spcPct val="20000"/>
        </a:spcBef>
        <a:spcAft>
          <a:spcPct val="0"/>
        </a:spcAft>
        <a:buChar char="–"/>
        <a:defRPr sz="2800" b="1">
          <a:solidFill>
            <a:schemeClr val="tx1"/>
          </a:solidFill>
          <a:latin typeface="+mn-lt"/>
        </a:defRPr>
      </a:lvl2pPr>
      <a:lvl3pPr marL="1143000" indent="-228600" algn="l" rtl="0" fontAlgn="base">
        <a:spcBef>
          <a:spcPct val="20000"/>
        </a:spcBef>
        <a:spcAft>
          <a:spcPct val="0"/>
        </a:spcAft>
        <a:buChar char="•"/>
        <a:defRPr sz="2400" b="1">
          <a:solidFill>
            <a:schemeClr val="tx1"/>
          </a:solidFill>
          <a:latin typeface="+mn-lt"/>
        </a:defRPr>
      </a:lvl3pPr>
      <a:lvl4pPr marL="1600200" indent="-228600" algn="l" rtl="0" fontAlgn="base">
        <a:spcBef>
          <a:spcPct val="20000"/>
        </a:spcBef>
        <a:spcAft>
          <a:spcPct val="0"/>
        </a:spcAft>
        <a:buChar char="–"/>
        <a:defRPr sz="2000" b="1">
          <a:solidFill>
            <a:schemeClr val="tx1"/>
          </a:solidFill>
          <a:latin typeface="+mn-lt"/>
        </a:defRPr>
      </a:lvl4pPr>
      <a:lvl5pPr marL="2057400" indent="-228600" algn="l" rtl="0" fontAlgn="base">
        <a:spcBef>
          <a:spcPct val="20000"/>
        </a:spcBef>
        <a:spcAft>
          <a:spcPct val="0"/>
        </a:spcAft>
        <a:buChar char="»"/>
        <a:defRPr sz="2000" b="1">
          <a:solidFill>
            <a:schemeClr val="tx1"/>
          </a:solidFill>
          <a:latin typeface="+mn-l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0" y="0"/>
            <a:ext cx="7772400" cy="762000"/>
          </a:xfrm>
        </p:spPr>
        <p:txBody>
          <a:bodyPr/>
          <a:lstStyle/>
          <a:p>
            <a:r>
              <a:rPr lang="en-US" sz="4800" b="1" dirty="0" smtClean="0"/>
              <a:t>Test Day </a:t>
            </a:r>
            <a:r>
              <a:rPr lang="en-US" sz="4800" b="1" dirty="0" smtClean="0"/>
              <a:t> </a:t>
            </a:r>
            <a:r>
              <a:rPr lang="en-US" sz="4800" b="1" dirty="0" smtClean="0"/>
              <a:t>Basics</a:t>
            </a:r>
            <a:endParaRPr lang="en-US" sz="4800" b="1" dirty="0"/>
          </a:p>
        </p:txBody>
      </p:sp>
      <p:sp>
        <p:nvSpPr>
          <p:cNvPr id="216067" name="Rectangle 3"/>
          <p:cNvSpPr>
            <a:spLocks noGrp="1" noChangeArrowheads="1"/>
          </p:cNvSpPr>
          <p:nvPr>
            <p:ph type="body" idx="1"/>
          </p:nvPr>
        </p:nvSpPr>
        <p:spPr>
          <a:xfrm>
            <a:off x="152400" y="1143000"/>
            <a:ext cx="8839200" cy="5410200"/>
          </a:xfrm>
        </p:spPr>
        <p:txBody>
          <a:bodyPr/>
          <a:lstStyle/>
          <a:p>
            <a:pPr>
              <a:lnSpc>
                <a:spcPct val="80000"/>
              </a:lnSpc>
            </a:pPr>
            <a:r>
              <a:rPr lang="en-US" sz="3600" dirty="0" smtClean="0"/>
              <a:t>American Dairy Goat Association</a:t>
            </a:r>
          </a:p>
          <a:p>
            <a:pPr lvl="1">
              <a:lnSpc>
                <a:spcPct val="80000"/>
              </a:lnSpc>
            </a:pPr>
            <a:r>
              <a:rPr lang="en-US" dirty="0" smtClean="0"/>
              <a:t>Tips for DHIR testing</a:t>
            </a:r>
          </a:p>
          <a:p>
            <a:pPr lvl="1">
              <a:lnSpc>
                <a:spcPct val="80000"/>
              </a:lnSpc>
            </a:pPr>
            <a:r>
              <a:rPr lang="en-US" dirty="0" smtClean="0"/>
              <a:t>For further information, visit adga.org</a:t>
            </a:r>
          </a:p>
          <a:p>
            <a:pPr lvl="1">
              <a:lnSpc>
                <a:spcPct val="80000"/>
              </a:lnSpc>
            </a:pPr>
            <a:r>
              <a:rPr lang="en-US" dirty="0" smtClean="0"/>
              <a:t>FAQs:</a:t>
            </a:r>
          </a:p>
          <a:p>
            <a:pPr lvl="2">
              <a:lnSpc>
                <a:spcPct val="80000"/>
              </a:lnSpc>
            </a:pPr>
            <a:r>
              <a:rPr lang="en-US" dirty="0" smtClean="0"/>
              <a:t>http</a:t>
            </a:r>
            <a:r>
              <a:rPr lang="en-US" dirty="0" smtClean="0"/>
              <a:t>://adga.org/knowledgebase/dhir-faqs/</a:t>
            </a:r>
            <a:endParaRPr lang="en-US" dirty="0"/>
          </a:p>
        </p:txBody>
      </p:sp>
      <p:pic>
        <p:nvPicPr>
          <p:cNvPr id="5" name="Picture 4" descr="logo new.jpg"/>
          <p:cNvPicPr>
            <a:picLocks noChangeAspect="1"/>
          </p:cNvPicPr>
          <p:nvPr/>
        </p:nvPicPr>
        <p:blipFill>
          <a:blip r:embed="rId3" cstate="print"/>
          <a:stretch>
            <a:fillRect/>
          </a:stretch>
        </p:blipFill>
        <p:spPr>
          <a:xfrm>
            <a:off x="3505200" y="4419600"/>
            <a:ext cx="2231784" cy="1711452"/>
          </a:xfrm>
          <a:prstGeom prst="rect">
            <a:avLst/>
          </a:prstGeom>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0" y="0"/>
            <a:ext cx="7772400" cy="762000"/>
          </a:xfrm>
        </p:spPr>
        <p:txBody>
          <a:bodyPr/>
          <a:lstStyle/>
          <a:p>
            <a:r>
              <a:rPr lang="en-US" sz="4800" b="1" dirty="0" smtClean="0"/>
              <a:t>Test Day - Sequence </a:t>
            </a:r>
            <a:r>
              <a:rPr lang="en-US" sz="4800" b="1" dirty="0"/>
              <a:t>of Events</a:t>
            </a:r>
          </a:p>
        </p:txBody>
      </p:sp>
      <p:sp>
        <p:nvSpPr>
          <p:cNvPr id="216067" name="Rectangle 3"/>
          <p:cNvSpPr>
            <a:spLocks noGrp="1" noChangeArrowheads="1"/>
          </p:cNvSpPr>
          <p:nvPr>
            <p:ph type="body" idx="1"/>
          </p:nvPr>
        </p:nvSpPr>
        <p:spPr>
          <a:xfrm>
            <a:off x="152400" y="1143000"/>
            <a:ext cx="8839200" cy="5410200"/>
          </a:xfrm>
        </p:spPr>
        <p:txBody>
          <a:bodyPr/>
          <a:lstStyle/>
          <a:p>
            <a:pPr>
              <a:lnSpc>
                <a:spcPct val="80000"/>
              </a:lnSpc>
            </a:pPr>
            <a:r>
              <a:rPr lang="en-US" sz="3600" dirty="0"/>
              <a:t>Weights &amp; samples taken at farm</a:t>
            </a:r>
          </a:p>
          <a:p>
            <a:pPr>
              <a:lnSpc>
                <a:spcPct val="80000"/>
              </a:lnSpc>
            </a:pPr>
            <a:r>
              <a:rPr lang="en-US" sz="3600" dirty="0"/>
              <a:t>Samples &amp; </a:t>
            </a:r>
            <a:r>
              <a:rPr lang="en-US" sz="3600" dirty="0" err="1" smtClean="0"/>
              <a:t>barnsheets</a:t>
            </a:r>
            <a:r>
              <a:rPr lang="en-US" sz="3600" dirty="0" smtClean="0"/>
              <a:t>/data upload </a:t>
            </a:r>
            <a:r>
              <a:rPr lang="en-US" sz="3600" dirty="0"/>
              <a:t>to the lab</a:t>
            </a:r>
          </a:p>
          <a:p>
            <a:pPr>
              <a:lnSpc>
                <a:spcPct val="80000"/>
              </a:lnSpc>
            </a:pPr>
            <a:r>
              <a:rPr lang="en-US" sz="3600" dirty="0"/>
              <a:t>Lab tests for fat, protein, &amp; SCC</a:t>
            </a:r>
          </a:p>
          <a:p>
            <a:pPr>
              <a:lnSpc>
                <a:spcPct val="80000"/>
              </a:lnSpc>
            </a:pPr>
            <a:r>
              <a:rPr lang="en-US" sz="3600" dirty="0"/>
              <a:t>Lab results &amp; </a:t>
            </a:r>
            <a:r>
              <a:rPr lang="en-US" sz="3600" dirty="0" smtClean="0"/>
              <a:t>data </a:t>
            </a:r>
            <a:r>
              <a:rPr lang="en-US" sz="3600" dirty="0"/>
              <a:t>to DRPC</a:t>
            </a:r>
          </a:p>
          <a:p>
            <a:pPr>
              <a:lnSpc>
                <a:spcPct val="80000"/>
              </a:lnSpc>
            </a:pPr>
            <a:r>
              <a:rPr lang="en-US" sz="3600" dirty="0"/>
              <a:t>DRPC enters data</a:t>
            </a:r>
          </a:p>
          <a:p>
            <a:pPr>
              <a:lnSpc>
                <a:spcPct val="80000"/>
              </a:lnSpc>
            </a:pPr>
            <a:r>
              <a:rPr lang="en-US" sz="3600" dirty="0"/>
              <a:t>DRPC sends data </a:t>
            </a:r>
            <a:r>
              <a:rPr lang="en-US" sz="3600" dirty="0" smtClean="0"/>
              <a:t>to: </a:t>
            </a:r>
          </a:p>
          <a:p>
            <a:pPr>
              <a:lnSpc>
                <a:spcPct val="80000"/>
              </a:lnSpc>
              <a:buNone/>
            </a:pPr>
            <a:r>
              <a:rPr lang="en-US" sz="3600" dirty="0" smtClean="0"/>
              <a:t>                 member/CDCB</a:t>
            </a:r>
            <a:endParaRPr lang="en-US" sz="3600" dirty="0"/>
          </a:p>
          <a:p>
            <a:pPr>
              <a:lnSpc>
                <a:spcPct val="80000"/>
              </a:lnSpc>
            </a:pPr>
            <a:r>
              <a:rPr lang="en-US" sz="3600" dirty="0"/>
              <a:t>Herd owner uses the data</a:t>
            </a:r>
          </a:p>
        </p:txBody>
      </p:sp>
      <p:pic>
        <p:nvPicPr>
          <p:cNvPr id="216069" name="Picture 5" descr="ucdscale"/>
          <p:cNvPicPr>
            <a:picLocks noChangeAspect="1" noChangeArrowheads="1"/>
          </p:cNvPicPr>
          <p:nvPr/>
        </p:nvPicPr>
        <p:blipFill>
          <a:blip r:embed="rId3" cstate="print"/>
          <a:srcRect/>
          <a:stretch>
            <a:fillRect/>
          </a:stretch>
        </p:blipFill>
        <p:spPr bwMode="auto">
          <a:xfrm>
            <a:off x="6936846" y="3962400"/>
            <a:ext cx="1537229" cy="2286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228600" y="0"/>
            <a:ext cx="8915400" cy="762000"/>
          </a:xfrm>
        </p:spPr>
        <p:txBody>
          <a:bodyPr/>
          <a:lstStyle/>
          <a:p>
            <a:pPr>
              <a:lnSpc>
                <a:spcPct val="80000"/>
              </a:lnSpc>
            </a:pPr>
            <a:r>
              <a:rPr lang="en-US" sz="5400" b="1"/>
              <a:t>Professional Attitude</a:t>
            </a:r>
          </a:p>
        </p:txBody>
      </p:sp>
      <p:sp>
        <p:nvSpPr>
          <p:cNvPr id="212995" name="Rectangle 3"/>
          <p:cNvSpPr>
            <a:spLocks noGrp="1" noChangeArrowheads="1"/>
          </p:cNvSpPr>
          <p:nvPr>
            <p:ph type="body" idx="1"/>
          </p:nvPr>
        </p:nvSpPr>
        <p:spPr>
          <a:xfrm>
            <a:off x="381000" y="1143000"/>
            <a:ext cx="8458200" cy="5105400"/>
          </a:xfrm>
        </p:spPr>
        <p:txBody>
          <a:bodyPr/>
          <a:lstStyle/>
          <a:p>
            <a:pPr>
              <a:lnSpc>
                <a:spcPct val="90000"/>
              </a:lnSpc>
            </a:pPr>
            <a:r>
              <a:rPr lang="en-US" sz="3600" dirty="0" smtClean="0"/>
              <a:t>Testers &amp; Owner Samplers </a:t>
            </a:r>
            <a:r>
              <a:rPr lang="en-US" sz="3600" dirty="0"/>
              <a:t>are representing DHI!</a:t>
            </a:r>
          </a:p>
          <a:p>
            <a:pPr>
              <a:lnSpc>
                <a:spcPct val="90000"/>
              </a:lnSpc>
            </a:pPr>
            <a:r>
              <a:rPr lang="en-US" sz="3600" dirty="0" smtClean="0"/>
              <a:t>On-Time (testers)</a:t>
            </a:r>
            <a:endParaRPr lang="en-US" sz="3600" dirty="0"/>
          </a:p>
          <a:p>
            <a:pPr lvl="1">
              <a:lnSpc>
                <a:spcPct val="90000"/>
              </a:lnSpc>
            </a:pPr>
            <a:r>
              <a:rPr lang="en-US" sz="3600" dirty="0"/>
              <a:t>30 minutes early for paperwork</a:t>
            </a:r>
          </a:p>
          <a:p>
            <a:pPr>
              <a:lnSpc>
                <a:spcPct val="90000"/>
              </a:lnSpc>
            </a:pPr>
            <a:r>
              <a:rPr lang="en-US" sz="3600" dirty="0"/>
              <a:t>Ready to Test</a:t>
            </a:r>
          </a:p>
          <a:p>
            <a:pPr lvl="1">
              <a:lnSpc>
                <a:spcPct val="90000"/>
              </a:lnSpc>
            </a:pPr>
            <a:r>
              <a:rPr lang="en-US" sz="3600" dirty="0"/>
              <a:t>Have your “Stuff”</a:t>
            </a:r>
          </a:p>
          <a:p>
            <a:pPr>
              <a:lnSpc>
                <a:spcPct val="90000"/>
              </a:lnSpc>
            </a:pPr>
            <a:r>
              <a:rPr lang="en-US" sz="3600" dirty="0"/>
              <a:t>Clean Clothes - Bio-security</a:t>
            </a:r>
          </a:p>
          <a:p>
            <a:pPr>
              <a:lnSpc>
                <a:spcPct val="90000"/>
              </a:lnSpc>
            </a:pPr>
            <a:r>
              <a:rPr lang="en-US" sz="3600" dirty="0"/>
              <a:t>Rubber Boots - Sanitized</a:t>
            </a:r>
          </a:p>
          <a:p>
            <a:pPr>
              <a:lnSpc>
                <a:spcPct val="90000"/>
              </a:lnSpc>
            </a:pPr>
            <a:r>
              <a:rPr lang="en-US" sz="3600" dirty="0"/>
              <a:t>Confidentiality </a:t>
            </a: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228600" y="0"/>
            <a:ext cx="8639175" cy="635000"/>
          </a:xfrm>
        </p:spPr>
        <p:txBody>
          <a:bodyPr/>
          <a:lstStyle/>
          <a:p>
            <a:r>
              <a:rPr lang="en-US" sz="5400" b="1"/>
              <a:t>Box of Stuff</a:t>
            </a:r>
            <a:endParaRPr lang="en-US"/>
          </a:p>
        </p:txBody>
      </p:sp>
      <p:sp>
        <p:nvSpPr>
          <p:cNvPr id="215043" name="Rectangle 3"/>
          <p:cNvSpPr>
            <a:spLocks noGrp="1" noChangeArrowheads="1"/>
          </p:cNvSpPr>
          <p:nvPr>
            <p:ph type="body" idx="1"/>
          </p:nvPr>
        </p:nvSpPr>
        <p:spPr>
          <a:xfrm>
            <a:off x="990600" y="1143000"/>
            <a:ext cx="7848600" cy="5715000"/>
          </a:xfrm>
        </p:spPr>
        <p:txBody>
          <a:bodyPr/>
          <a:lstStyle/>
          <a:p>
            <a:pPr>
              <a:lnSpc>
                <a:spcPct val="90000"/>
              </a:lnSpc>
            </a:pPr>
            <a:r>
              <a:rPr lang="en-US" sz="3600"/>
              <a:t>Extra pencils &amp; pens</a:t>
            </a:r>
          </a:p>
          <a:p>
            <a:pPr>
              <a:lnSpc>
                <a:spcPct val="90000"/>
              </a:lnSpc>
            </a:pPr>
            <a:r>
              <a:rPr lang="en-US" sz="3600"/>
              <a:t>Sanitizer</a:t>
            </a:r>
          </a:p>
          <a:p>
            <a:pPr>
              <a:lnSpc>
                <a:spcPct val="90000"/>
              </a:lnSpc>
            </a:pPr>
            <a:r>
              <a:rPr lang="en-US" sz="3600"/>
              <a:t>Watch</a:t>
            </a:r>
          </a:p>
          <a:p>
            <a:pPr>
              <a:lnSpc>
                <a:spcPct val="90000"/>
              </a:lnSpc>
            </a:pPr>
            <a:r>
              <a:rPr lang="en-US" sz="3600"/>
              <a:t>Flashlight</a:t>
            </a:r>
          </a:p>
          <a:p>
            <a:pPr>
              <a:lnSpc>
                <a:spcPct val="90000"/>
              </a:lnSpc>
            </a:pPr>
            <a:r>
              <a:rPr lang="en-US" sz="3600"/>
              <a:t>Footwear</a:t>
            </a:r>
          </a:p>
          <a:p>
            <a:pPr>
              <a:lnSpc>
                <a:spcPct val="90000"/>
              </a:lnSpc>
            </a:pPr>
            <a:r>
              <a:rPr lang="en-US" sz="3600"/>
              <a:t>Paintstick</a:t>
            </a:r>
          </a:p>
          <a:p>
            <a:pPr>
              <a:lnSpc>
                <a:spcPct val="90000"/>
              </a:lnSpc>
            </a:pPr>
            <a:r>
              <a:rPr lang="en-US" sz="3600"/>
              <a:t>Scale? Dipper? Buckets?</a:t>
            </a:r>
          </a:p>
          <a:p>
            <a:pPr>
              <a:lnSpc>
                <a:spcPct val="90000"/>
              </a:lnSpc>
            </a:pPr>
            <a:r>
              <a:rPr lang="en-US" sz="3600"/>
              <a:t>Sample bottles, Shipper</a:t>
            </a: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27000" y="-28575"/>
            <a:ext cx="8883650" cy="717550"/>
          </a:xfrm>
        </p:spPr>
        <p:txBody>
          <a:bodyPr/>
          <a:lstStyle/>
          <a:p>
            <a:r>
              <a:rPr lang="en-US" sz="5400" b="1"/>
              <a:t>Data Collected</a:t>
            </a:r>
          </a:p>
        </p:txBody>
      </p:sp>
      <p:sp>
        <p:nvSpPr>
          <p:cNvPr id="201731" name="Rectangle 3"/>
          <p:cNvSpPr>
            <a:spLocks noGrp="1" noChangeArrowheads="1"/>
          </p:cNvSpPr>
          <p:nvPr>
            <p:ph type="body" idx="1"/>
          </p:nvPr>
        </p:nvSpPr>
        <p:spPr>
          <a:xfrm>
            <a:off x="914400" y="1295400"/>
            <a:ext cx="7848600" cy="4953000"/>
          </a:xfrm>
        </p:spPr>
        <p:txBody>
          <a:bodyPr/>
          <a:lstStyle/>
          <a:p>
            <a:pPr>
              <a:lnSpc>
                <a:spcPct val="90000"/>
              </a:lnSpc>
            </a:pPr>
            <a:r>
              <a:rPr lang="en-US"/>
              <a:t>Identification</a:t>
            </a:r>
          </a:p>
          <a:p>
            <a:pPr lvl="1">
              <a:lnSpc>
                <a:spcPct val="90000"/>
              </a:lnSpc>
            </a:pPr>
            <a:r>
              <a:rPr lang="en-US" sz="3200"/>
              <a:t>Parentage and Offspring </a:t>
            </a:r>
          </a:p>
          <a:p>
            <a:pPr>
              <a:lnSpc>
                <a:spcPct val="90000"/>
              </a:lnSpc>
            </a:pPr>
            <a:r>
              <a:rPr lang="en-US"/>
              <a:t>Production Data</a:t>
            </a:r>
          </a:p>
          <a:p>
            <a:pPr lvl="1">
              <a:lnSpc>
                <a:spcPct val="90000"/>
              </a:lnSpc>
            </a:pPr>
            <a:r>
              <a:rPr lang="en-US"/>
              <a:t>Drying</a:t>
            </a:r>
          </a:p>
          <a:p>
            <a:pPr lvl="1">
              <a:lnSpc>
                <a:spcPct val="90000"/>
              </a:lnSpc>
            </a:pPr>
            <a:r>
              <a:rPr lang="en-US"/>
              <a:t>Culls/Sold Animals</a:t>
            </a:r>
          </a:p>
          <a:p>
            <a:pPr>
              <a:lnSpc>
                <a:spcPct val="90000"/>
              </a:lnSpc>
            </a:pPr>
            <a:r>
              <a:rPr lang="en-US"/>
              <a:t>Reproduction Management</a:t>
            </a:r>
          </a:p>
          <a:p>
            <a:pPr lvl="1">
              <a:lnSpc>
                <a:spcPct val="90000"/>
              </a:lnSpc>
            </a:pPr>
            <a:r>
              <a:rPr lang="en-US"/>
              <a:t>Kidding</a:t>
            </a:r>
          </a:p>
          <a:p>
            <a:pPr lvl="1">
              <a:lnSpc>
                <a:spcPct val="90000"/>
              </a:lnSpc>
            </a:pPr>
            <a:r>
              <a:rPr lang="en-US"/>
              <a:t>Breeding</a:t>
            </a:r>
          </a:p>
          <a:p>
            <a:pPr>
              <a:lnSpc>
                <a:spcPct val="90000"/>
              </a:lnSpc>
            </a:pPr>
            <a:r>
              <a:rPr lang="en-US"/>
              <a:t>Health Records</a:t>
            </a:r>
          </a:p>
          <a:p>
            <a:pPr>
              <a:lnSpc>
                <a:spcPct val="90000"/>
              </a:lnSpc>
            </a:pPr>
            <a:endParaRPr lang="en-US"/>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b="1"/>
              <a:t>Preparation</a:t>
            </a:r>
          </a:p>
        </p:txBody>
      </p:sp>
      <p:sp>
        <p:nvSpPr>
          <p:cNvPr id="157699" name="Rectangle 3"/>
          <p:cNvSpPr>
            <a:spLocks noGrp="1" noChangeArrowheads="1"/>
          </p:cNvSpPr>
          <p:nvPr>
            <p:ph type="body" sz="half" idx="1"/>
          </p:nvPr>
        </p:nvSpPr>
        <p:spPr>
          <a:xfrm>
            <a:off x="152400" y="838200"/>
            <a:ext cx="4330700" cy="5715000"/>
          </a:xfrm>
        </p:spPr>
        <p:txBody>
          <a:bodyPr/>
          <a:lstStyle/>
          <a:p>
            <a:pPr marL="0" indent="0"/>
            <a:r>
              <a:rPr lang="en-US" sz="2800"/>
              <a:t>Have clean equipment</a:t>
            </a:r>
          </a:p>
          <a:p>
            <a:pPr marL="457200" lvl="1" indent="0"/>
            <a:r>
              <a:rPr lang="en-US" sz="2400"/>
              <a:t>Scales</a:t>
            </a:r>
          </a:p>
          <a:p>
            <a:pPr marL="457200" lvl="1" indent="0"/>
            <a:r>
              <a:rPr lang="en-US" sz="2400"/>
              <a:t>Dipper</a:t>
            </a:r>
          </a:p>
          <a:p>
            <a:pPr marL="457200" lvl="1" indent="0"/>
            <a:r>
              <a:rPr lang="en-US" sz="2400"/>
              <a:t>Sample Vials</a:t>
            </a:r>
          </a:p>
          <a:p>
            <a:pPr marL="0" indent="0"/>
            <a:r>
              <a:rPr lang="en-US" sz="2800"/>
              <a:t>Biosecurity</a:t>
            </a:r>
          </a:p>
          <a:p>
            <a:pPr marL="457200" lvl="1" indent="0"/>
            <a:r>
              <a:rPr lang="en-US" sz="2400"/>
              <a:t>Boots</a:t>
            </a:r>
          </a:p>
          <a:p>
            <a:pPr marL="457200" lvl="1" indent="0"/>
            <a:r>
              <a:rPr lang="en-US" sz="2400"/>
              <a:t>Clothing</a:t>
            </a:r>
          </a:p>
          <a:p>
            <a:pPr marL="457200" lvl="1" indent="0"/>
            <a:r>
              <a:rPr lang="en-US" sz="2400"/>
              <a:t>Equipment</a:t>
            </a:r>
          </a:p>
          <a:p>
            <a:pPr marL="457200" lvl="1" indent="0">
              <a:buFontTx/>
              <a:buNone/>
            </a:pPr>
            <a:endParaRPr lang="en-US" sz="2400"/>
          </a:p>
        </p:txBody>
      </p:sp>
      <p:pic>
        <p:nvPicPr>
          <p:cNvPr id="157700" name="Picture 4" descr="prep"/>
          <p:cNvPicPr>
            <a:picLocks noGrp="1" noChangeAspect="1" noChangeArrowheads="1"/>
          </p:cNvPicPr>
          <p:nvPr>
            <p:ph type="clipArt" sz="half" idx="2"/>
          </p:nvPr>
        </p:nvPicPr>
        <p:blipFill>
          <a:blip r:embed="rId3" cstate="print"/>
          <a:srcRect/>
          <a:stretch>
            <a:fillRect/>
          </a:stretch>
        </p:blipFill>
        <p:spPr>
          <a:xfrm>
            <a:off x="5264150" y="838200"/>
            <a:ext cx="3119438" cy="5715000"/>
          </a:xfrm>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b="1"/>
              <a:t>Scales &amp; Meters</a:t>
            </a:r>
          </a:p>
        </p:txBody>
      </p:sp>
      <p:sp>
        <p:nvSpPr>
          <p:cNvPr id="158723" name="Rectangle 3"/>
          <p:cNvSpPr>
            <a:spLocks noGrp="1" noChangeArrowheads="1"/>
          </p:cNvSpPr>
          <p:nvPr>
            <p:ph type="body" sz="half" idx="1"/>
          </p:nvPr>
        </p:nvSpPr>
        <p:spPr>
          <a:xfrm>
            <a:off x="152400" y="838200"/>
            <a:ext cx="4724400" cy="5715000"/>
          </a:xfrm>
        </p:spPr>
        <p:txBody>
          <a:bodyPr/>
          <a:lstStyle/>
          <a:p>
            <a:pPr marL="0" indent="0" algn="ctr">
              <a:buFontTx/>
              <a:buNone/>
            </a:pPr>
            <a:endParaRPr lang="en-US" sz="2800"/>
          </a:p>
          <a:p>
            <a:pPr marL="0" indent="0" algn="ctr">
              <a:buFontTx/>
              <a:buNone/>
            </a:pPr>
            <a:r>
              <a:rPr lang="en-US" sz="2800"/>
              <a:t>Tester’s scale/meter or Owner’s scale/meter must have certification within the last year. </a:t>
            </a:r>
          </a:p>
        </p:txBody>
      </p:sp>
      <p:pic>
        <p:nvPicPr>
          <p:cNvPr id="158724" name="Picture 4" descr="02_02"/>
          <p:cNvPicPr>
            <a:picLocks noGrp="1" noChangeAspect="1" noChangeArrowheads="1"/>
          </p:cNvPicPr>
          <p:nvPr>
            <p:ph type="clipArt" sz="half" idx="2"/>
          </p:nvPr>
        </p:nvPicPr>
        <p:blipFill>
          <a:blip r:embed="rId3" cstate="print"/>
          <a:srcRect/>
          <a:stretch>
            <a:fillRect/>
          </a:stretch>
        </p:blipFill>
        <p:spPr>
          <a:xfrm>
            <a:off x="5264150" y="838200"/>
            <a:ext cx="3119438" cy="5715000"/>
          </a:xfrm>
        </p:spPr>
      </p:pic>
      <p:pic>
        <p:nvPicPr>
          <p:cNvPr id="158725" name="Picture 5" descr="filling"/>
          <p:cNvPicPr>
            <a:picLocks noChangeAspect="1" noChangeArrowheads="1"/>
          </p:cNvPicPr>
          <p:nvPr/>
        </p:nvPicPr>
        <p:blipFill>
          <a:blip r:embed="rId4" cstate="print"/>
          <a:srcRect/>
          <a:stretch>
            <a:fillRect/>
          </a:stretch>
        </p:blipFill>
        <p:spPr bwMode="auto">
          <a:xfrm>
            <a:off x="1295400" y="4267200"/>
            <a:ext cx="2667000" cy="197326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b="1"/>
              <a:t>Tare the Scale</a:t>
            </a:r>
          </a:p>
        </p:txBody>
      </p:sp>
      <p:sp>
        <p:nvSpPr>
          <p:cNvPr id="159747" name="Rectangle 3"/>
          <p:cNvSpPr>
            <a:spLocks noGrp="1" noChangeArrowheads="1"/>
          </p:cNvSpPr>
          <p:nvPr>
            <p:ph type="body" sz="half" idx="1"/>
          </p:nvPr>
        </p:nvSpPr>
        <p:spPr>
          <a:xfrm>
            <a:off x="454025" y="1423988"/>
            <a:ext cx="4103688" cy="4335462"/>
          </a:xfrm>
        </p:spPr>
        <p:txBody>
          <a:bodyPr/>
          <a:lstStyle/>
          <a:p>
            <a:pPr marL="0" indent="0"/>
            <a:r>
              <a:rPr lang="en-US" sz="2800"/>
              <a:t>Zero the scale to the pail used for weighing prior to starting.</a:t>
            </a:r>
          </a:p>
          <a:p>
            <a:pPr marL="0" indent="0"/>
            <a:endParaRPr lang="en-US" sz="2800"/>
          </a:p>
          <a:p>
            <a:pPr marL="0" indent="0"/>
            <a:r>
              <a:rPr lang="en-US" sz="2800"/>
              <a:t>Note clock in background!</a:t>
            </a:r>
          </a:p>
        </p:txBody>
      </p:sp>
      <p:pic>
        <p:nvPicPr>
          <p:cNvPr id="159748" name="Picture 4" descr="zero scale"/>
          <p:cNvPicPr>
            <a:picLocks noGrp="1" noChangeAspect="1" noChangeArrowheads="1"/>
          </p:cNvPicPr>
          <p:nvPr>
            <p:ph type="clipArt" sz="half" idx="2"/>
          </p:nvPr>
        </p:nvPicPr>
        <p:blipFill>
          <a:blip r:embed="rId3" cstate="print"/>
          <a:srcRect/>
          <a:stretch>
            <a:fillRect/>
          </a:stretch>
        </p:blipFill>
        <p:spPr>
          <a:xfrm>
            <a:off x="5264150" y="838200"/>
            <a:ext cx="3119438" cy="5715000"/>
          </a:xfrm>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b="1"/>
              <a:t>Milking Time </a:t>
            </a:r>
          </a:p>
        </p:txBody>
      </p:sp>
      <p:sp>
        <p:nvSpPr>
          <p:cNvPr id="160771" name="Rectangle 3"/>
          <p:cNvSpPr>
            <a:spLocks noGrp="1" noChangeArrowheads="1"/>
          </p:cNvSpPr>
          <p:nvPr>
            <p:ph type="body" idx="1"/>
          </p:nvPr>
        </p:nvSpPr>
        <p:spPr>
          <a:xfrm>
            <a:off x="685800" y="1066800"/>
            <a:ext cx="8305800" cy="5486400"/>
          </a:xfrm>
        </p:spPr>
        <p:txBody>
          <a:bodyPr/>
          <a:lstStyle/>
          <a:p>
            <a:r>
              <a:rPr lang="en-US"/>
              <a:t>Ensure that the 24 hour period is correct</a:t>
            </a:r>
          </a:p>
          <a:p>
            <a:endParaRPr lang="en-US" sz="1200"/>
          </a:p>
          <a:p>
            <a:r>
              <a:rPr lang="en-US"/>
              <a:t>Organized in the parlor – sheets, sample vials, racks, computer</a:t>
            </a:r>
          </a:p>
          <a:p>
            <a:endParaRPr lang="en-US" sz="1400"/>
          </a:p>
          <a:p>
            <a:r>
              <a:rPr lang="en-US"/>
              <a:t>Test day procedures are important</a:t>
            </a:r>
          </a:p>
          <a:p>
            <a:pPr lvl="1"/>
            <a:r>
              <a:rPr lang="en-US"/>
              <a:t>Should represent normal milking days as closely as possible</a:t>
            </a:r>
          </a:p>
          <a:p>
            <a:pPr lvl="1"/>
            <a:endParaRPr lang="en-US" sz="1400"/>
          </a:p>
          <a:p>
            <a:r>
              <a:rPr lang="en-US"/>
              <a:t>Working conditions conducive to accurate representation of the herd</a:t>
            </a:r>
          </a:p>
          <a:p>
            <a:endParaRPr lang="en-US"/>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0" y="0"/>
            <a:ext cx="8637588" cy="762000"/>
          </a:xfrm>
        </p:spPr>
        <p:txBody>
          <a:bodyPr/>
          <a:lstStyle/>
          <a:p>
            <a:r>
              <a:rPr lang="en-US" b="1"/>
              <a:t>Getting Started - Visible &amp; Permanent ID</a:t>
            </a:r>
          </a:p>
        </p:txBody>
      </p:sp>
      <p:sp>
        <p:nvSpPr>
          <p:cNvPr id="161795" name="Rectangle 3"/>
          <p:cNvSpPr>
            <a:spLocks noGrp="1" noChangeArrowheads="1"/>
          </p:cNvSpPr>
          <p:nvPr>
            <p:ph type="body" sz="half" idx="1"/>
          </p:nvPr>
        </p:nvSpPr>
        <p:spPr>
          <a:xfrm>
            <a:off x="314325" y="838200"/>
            <a:ext cx="5476875" cy="5040313"/>
          </a:xfrm>
        </p:spPr>
        <p:txBody>
          <a:bodyPr/>
          <a:lstStyle/>
          <a:p>
            <a:pPr marL="0" indent="0"/>
            <a:r>
              <a:rPr lang="en-US" sz="2800"/>
              <a:t>Check tags each test day</a:t>
            </a:r>
          </a:p>
          <a:p>
            <a:pPr marL="457200" lvl="1" indent="0"/>
            <a:r>
              <a:rPr lang="en-US" sz="2400"/>
              <a:t>Tag = control # or ID/Name</a:t>
            </a:r>
          </a:p>
          <a:p>
            <a:pPr marL="0" indent="0"/>
            <a:endParaRPr lang="en-US" sz="1200"/>
          </a:p>
          <a:p>
            <a:pPr marL="0" indent="0"/>
            <a:r>
              <a:rPr lang="en-US" sz="2800"/>
              <a:t>Check tattoos on any herd additions, </a:t>
            </a:r>
          </a:p>
          <a:p>
            <a:pPr marL="457200" lvl="1" indent="0"/>
            <a:r>
              <a:rPr lang="en-US" sz="2400"/>
              <a:t>Occasionally “spot check”</a:t>
            </a:r>
          </a:p>
          <a:p>
            <a:pPr marL="457200" lvl="1" indent="0"/>
            <a:r>
              <a:rPr lang="en-US" sz="2400"/>
              <a:t>EVERY VERIFICATION</a:t>
            </a:r>
          </a:p>
        </p:txBody>
      </p:sp>
      <p:pic>
        <p:nvPicPr>
          <p:cNvPr id="161796" name="Picture 4" descr="VisID"/>
          <p:cNvPicPr>
            <a:picLocks noGrp="1" noChangeAspect="1" noChangeArrowheads="1"/>
          </p:cNvPicPr>
          <p:nvPr>
            <p:ph type="clipArt" sz="half" idx="2"/>
          </p:nvPr>
        </p:nvPicPr>
        <p:blipFill>
          <a:blip r:embed="rId3" cstate="print"/>
          <a:srcRect/>
          <a:stretch>
            <a:fillRect/>
          </a:stretch>
        </p:blipFill>
        <p:spPr>
          <a:xfrm>
            <a:off x="5461000" y="2057400"/>
            <a:ext cx="3683000" cy="3937000"/>
          </a:xfrm>
        </p:spPr>
      </p:pic>
      <p:pic>
        <p:nvPicPr>
          <p:cNvPr id="161797" name="Picture 5" descr="eartattoo"/>
          <p:cNvPicPr>
            <a:picLocks noChangeAspect="1" noChangeArrowheads="1"/>
          </p:cNvPicPr>
          <p:nvPr/>
        </p:nvPicPr>
        <p:blipFill>
          <a:blip r:embed="rId4" cstate="print">
            <a:lum bright="-16000"/>
          </a:blip>
          <a:srcRect/>
          <a:stretch>
            <a:fillRect/>
          </a:stretch>
        </p:blipFill>
        <p:spPr bwMode="auto">
          <a:xfrm>
            <a:off x="762000" y="4332288"/>
            <a:ext cx="3200400" cy="2162175"/>
          </a:xfrm>
          <a:prstGeom prst="rect">
            <a:avLst/>
          </a:prstGeom>
          <a:noFill/>
        </p:spPr>
      </p:pic>
      <p:sp>
        <p:nvSpPr>
          <p:cNvPr id="161798" name="AutoShape 6"/>
          <p:cNvSpPr>
            <a:spLocks noChangeArrowheads="1"/>
          </p:cNvSpPr>
          <p:nvPr/>
        </p:nvSpPr>
        <p:spPr bwMode="auto">
          <a:xfrm>
            <a:off x="7924800" y="6096000"/>
            <a:ext cx="457200" cy="457200"/>
          </a:xfrm>
          <a:prstGeom prst="upArrow">
            <a:avLst>
              <a:gd name="adj1" fmla="val 50000"/>
              <a:gd name="adj2" fmla="val 25000"/>
            </a:avLst>
          </a:prstGeom>
          <a:gradFill rotWithShape="1">
            <a:gsLst>
              <a:gs pos="0">
                <a:srgbClr val="AD1B6E"/>
              </a:gs>
              <a:gs pos="100000">
                <a:srgbClr val="AD1B6E">
                  <a:gamma/>
                  <a:shade val="46275"/>
                  <a:invGamma/>
                </a:srgbClr>
              </a:gs>
            </a:gsLst>
            <a:path path="rect">
              <a:fillToRect l="50000" t="50000" r="50000" b="50000"/>
            </a:path>
          </a:gradFill>
          <a:ln w="9525">
            <a:solidFill>
              <a:srgbClr val="AD1B6E"/>
            </a:solidFill>
            <a:miter lim="800000"/>
            <a:headEnd/>
            <a:tailEnd/>
          </a:ln>
          <a:effectLst/>
        </p:spPr>
        <p:txBody>
          <a:bodyPr vert="eaVert" wrap="none" anchor="ctr"/>
          <a:lstStyle/>
          <a:p>
            <a:endParaRPr lang="en-US">
              <a:solidFill>
                <a:srgbClr val="AD1B6E"/>
              </a:solidFill>
            </a:endParaRPr>
          </a:p>
        </p:txBody>
      </p:sp>
      <p:sp>
        <p:nvSpPr>
          <p:cNvPr id="161799" name="AutoShape 7"/>
          <p:cNvSpPr>
            <a:spLocks noChangeArrowheads="1"/>
          </p:cNvSpPr>
          <p:nvPr/>
        </p:nvSpPr>
        <p:spPr bwMode="auto">
          <a:xfrm>
            <a:off x="4114800" y="4724400"/>
            <a:ext cx="457200" cy="457200"/>
          </a:xfrm>
          <a:prstGeom prst="leftArrow">
            <a:avLst>
              <a:gd name="adj1" fmla="val 50000"/>
              <a:gd name="adj2" fmla="val 25000"/>
            </a:avLst>
          </a:prstGeom>
          <a:gradFill rotWithShape="1">
            <a:gsLst>
              <a:gs pos="0">
                <a:srgbClr val="AD1B6E"/>
              </a:gs>
              <a:gs pos="50000">
                <a:srgbClr val="AD1B6E">
                  <a:gamma/>
                  <a:shade val="46275"/>
                  <a:invGamma/>
                </a:srgbClr>
              </a:gs>
              <a:gs pos="100000">
                <a:srgbClr val="AD1B6E"/>
              </a:gs>
            </a:gsLst>
            <a:lin ang="5400000" scaled="1"/>
          </a:gradFill>
          <a:ln w="9525">
            <a:solidFill>
              <a:srgbClr val="AD1B6E"/>
            </a:solidFill>
            <a:miter lim="800000"/>
            <a:headEnd/>
            <a:tailEnd/>
          </a:ln>
          <a:effectLst/>
        </p:spPr>
        <p:txBody>
          <a:bodyPr wrap="none" anchor="ctr"/>
          <a:lstStyle/>
          <a:p>
            <a:endParaRPr lang="en-US"/>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1798"/>
                                        </p:tgtEl>
                                        <p:attrNameLst>
                                          <p:attrName>style.visibility</p:attrName>
                                        </p:attrNameLst>
                                      </p:cBhvr>
                                      <p:to>
                                        <p:strVal val="visible"/>
                                      </p:to>
                                    </p:set>
                                    <p:anim calcmode="lin" valueType="num">
                                      <p:cBhvr additive="base">
                                        <p:cTn id="7" dur="500" fill="hold"/>
                                        <p:tgtEl>
                                          <p:spTgt spid="161798"/>
                                        </p:tgtEl>
                                        <p:attrNameLst>
                                          <p:attrName>ppt_x</p:attrName>
                                        </p:attrNameLst>
                                      </p:cBhvr>
                                      <p:tavLst>
                                        <p:tav tm="0">
                                          <p:val>
                                            <p:strVal val="#ppt_x"/>
                                          </p:val>
                                        </p:tav>
                                        <p:tav tm="100000">
                                          <p:val>
                                            <p:strVal val="#ppt_x"/>
                                          </p:val>
                                        </p:tav>
                                      </p:tavLst>
                                    </p:anim>
                                    <p:anim calcmode="lin" valueType="num">
                                      <p:cBhvr additive="base">
                                        <p:cTn id="8" dur="500" fill="hold"/>
                                        <p:tgtEl>
                                          <p:spTgt spid="1617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1799"/>
                                        </p:tgtEl>
                                        <p:attrNameLst>
                                          <p:attrName>style.visibility</p:attrName>
                                        </p:attrNameLst>
                                      </p:cBhvr>
                                      <p:to>
                                        <p:strVal val="visible"/>
                                      </p:to>
                                    </p:set>
                                    <p:anim calcmode="lin" valueType="num">
                                      <p:cBhvr additive="base">
                                        <p:cTn id="13" dur="500" fill="hold"/>
                                        <p:tgtEl>
                                          <p:spTgt spid="161799"/>
                                        </p:tgtEl>
                                        <p:attrNameLst>
                                          <p:attrName>ppt_x</p:attrName>
                                        </p:attrNameLst>
                                      </p:cBhvr>
                                      <p:tavLst>
                                        <p:tav tm="0">
                                          <p:val>
                                            <p:strVal val="1+#ppt_w/2"/>
                                          </p:val>
                                        </p:tav>
                                        <p:tav tm="100000">
                                          <p:val>
                                            <p:strVal val="#ppt_x"/>
                                          </p:val>
                                        </p:tav>
                                      </p:tavLst>
                                    </p:anim>
                                    <p:anim calcmode="lin" valueType="num">
                                      <p:cBhvr additive="base">
                                        <p:cTn id="14" dur="500" fill="hold"/>
                                        <p:tgtEl>
                                          <p:spTgt spid="1617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8" grpId="0" animBg="1"/>
      <p:bldP spid="16179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b="1"/>
              <a:t>Observe Milking</a:t>
            </a:r>
          </a:p>
        </p:txBody>
      </p:sp>
      <p:sp>
        <p:nvSpPr>
          <p:cNvPr id="162819" name="Rectangle 3"/>
          <p:cNvSpPr>
            <a:spLocks noGrp="1" noChangeArrowheads="1"/>
          </p:cNvSpPr>
          <p:nvPr>
            <p:ph type="body" sz="half" idx="1"/>
          </p:nvPr>
        </p:nvSpPr>
        <p:spPr>
          <a:xfrm>
            <a:off x="292100" y="1423988"/>
            <a:ext cx="6108700" cy="4654550"/>
          </a:xfrm>
        </p:spPr>
        <p:txBody>
          <a:bodyPr/>
          <a:lstStyle/>
          <a:p>
            <a:pPr marL="0" indent="0"/>
            <a:r>
              <a:rPr lang="en-US" sz="2800"/>
              <a:t>Observe milking</a:t>
            </a:r>
          </a:p>
          <a:p>
            <a:pPr marL="457200" lvl="1" indent="0"/>
            <a:r>
              <a:rPr lang="en-US"/>
              <a:t>You are the Supervisor! </a:t>
            </a:r>
            <a:r>
              <a:rPr lang="en-US" sz="1400"/>
              <a:t>(S. Hank)</a:t>
            </a:r>
          </a:p>
          <a:p>
            <a:pPr marL="0" indent="0"/>
            <a:r>
              <a:rPr lang="en-US" sz="2800"/>
              <a:t>Note Start time when milking </a:t>
            </a:r>
          </a:p>
          <a:p>
            <a:pPr marL="0" indent="0">
              <a:buFontTx/>
              <a:buNone/>
            </a:pPr>
            <a:r>
              <a:rPr lang="en-US" sz="2800"/>
              <a:t>  1</a:t>
            </a:r>
            <a:r>
              <a:rPr lang="en-US" sz="2800" baseline="30000"/>
              <a:t>st</a:t>
            </a:r>
            <a:r>
              <a:rPr lang="en-US" sz="2800"/>
              <a:t> doe in herd</a:t>
            </a:r>
          </a:p>
          <a:p>
            <a:pPr marL="0" indent="0"/>
            <a:r>
              <a:rPr lang="en-US" sz="2800"/>
              <a:t>Note Stop time after </a:t>
            </a:r>
          </a:p>
          <a:p>
            <a:pPr marL="0" indent="0">
              <a:buFontTx/>
              <a:buNone/>
            </a:pPr>
            <a:r>
              <a:rPr lang="en-US" sz="2800"/>
              <a:t>  last doe in herd is </a:t>
            </a:r>
          </a:p>
          <a:p>
            <a:pPr marL="0" indent="0">
              <a:buFontTx/>
              <a:buNone/>
            </a:pPr>
            <a:r>
              <a:rPr lang="en-US" sz="2800"/>
              <a:t>  milked</a:t>
            </a:r>
          </a:p>
        </p:txBody>
      </p:sp>
      <p:pic>
        <p:nvPicPr>
          <p:cNvPr id="162820" name="Picture 4" descr="16_16"/>
          <p:cNvPicPr>
            <a:picLocks noGrp="1" noChangeAspect="1" noChangeArrowheads="1"/>
          </p:cNvPicPr>
          <p:nvPr>
            <p:ph type="clipArt" sz="half" idx="2"/>
          </p:nvPr>
        </p:nvPicPr>
        <p:blipFill>
          <a:blip r:embed="rId2" cstate="print"/>
          <a:srcRect/>
          <a:stretch>
            <a:fillRect/>
          </a:stretch>
        </p:blipFill>
        <p:spPr>
          <a:xfrm>
            <a:off x="4660900" y="3263900"/>
            <a:ext cx="2554288" cy="2840038"/>
          </a:xfrm>
        </p:spPr>
      </p:pic>
      <p:pic>
        <p:nvPicPr>
          <p:cNvPr id="162821" name="Picture 5" descr="10"/>
          <p:cNvPicPr>
            <a:picLocks noChangeAspect="1" noChangeArrowheads="1"/>
          </p:cNvPicPr>
          <p:nvPr/>
        </p:nvPicPr>
        <p:blipFill>
          <a:blip r:embed="rId3" cstate="print"/>
          <a:srcRect/>
          <a:stretch>
            <a:fillRect/>
          </a:stretch>
        </p:blipFill>
        <p:spPr bwMode="auto">
          <a:xfrm>
            <a:off x="6705600" y="2209800"/>
            <a:ext cx="2095500" cy="2794000"/>
          </a:xfrm>
          <a:prstGeom prst="rect">
            <a:avLst/>
          </a:prstGeom>
          <a:noFill/>
        </p:spPr>
      </p:pic>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b="1"/>
              <a:t>Weigh Milk</a:t>
            </a:r>
          </a:p>
        </p:txBody>
      </p:sp>
      <p:sp>
        <p:nvSpPr>
          <p:cNvPr id="164867" name="Rectangle 3"/>
          <p:cNvSpPr>
            <a:spLocks noGrp="1" noChangeArrowheads="1"/>
          </p:cNvSpPr>
          <p:nvPr>
            <p:ph type="body" sz="half" idx="1"/>
          </p:nvPr>
        </p:nvSpPr>
        <p:spPr>
          <a:xfrm>
            <a:off x="454025" y="1949450"/>
            <a:ext cx="4103688" cy="3071813"/>
          </a:xfrm>
        </p:spPr>
        <p:txBody>
          <a:bodyPr/>
          <a:lstStyle/>
          <a:p>
            <a:pPr marL="0" indent="0"/>
            <a:r>
              <a:rPr lang="en-US" sz="2800" dirty="0"/>
              <a:t>Weigh milk and record to 10</a:t>
            </a:r>
            <a:r>
              <a:rPr lang="en-US" sz="2800" baseline="30000" dirty="0"/>
              <a:t>th</a:t>
            </a:r>
            <a:r>
              <a:rPr lang="en-US" sz="2800" dirty="0"/>
              <a:t> of a </a:t>
            </a:r>
            <a:r>
              <a:rPr lang="en-US" sz="2800" dirty="0" smtClean="0"/>
              <a:t>pound.  Convert if using a lb/oz scale.</a:t>
            </a:r>
            <a:endParaRPr lang="en-US" sz="2800" dirty="0"/>
          </a:p>
          <a:p>
            <a:pPr marL="0" indent="0"/>
            <a:endParaRPr lang="en-US" sz="2800" dirty="0"/>
          </a:p>
          <a:p>
            <a:pPr marL="0" indent="0"/>
            <a:r>
              <a:rPr lang="en-US" sz="2800" dirty="0"/>
              <a:t>Record on cow </a:t>
            </a:r>
            <a:r>
              <a:rPr lang="en-US" sz="2800" dirty="0" err="1" smtClean="0"/>
              <a:t>barnsheet</a:t>
            </a:r>
            <a:r>
              <a:rPr lang="en-US" sz="2800" dirty="0" smtClean="0"/>
              <a:t> or enter into program</a:t>
            </a:r>
            <a:endParaRPr lang="en-US" sz="2800" dirty="0"/>
          </a:p>
        </p:txBody>
      </p:sp>
      <p:pic>
        <p:nvPicPr>
          <p:cNvPr id="164868" name="Picture 4" descr="weigh milk"/>
          <p:cNvPicPr>
            <a:picLocks noGrp="1" noChangeAspect="1" noChangeArrowheads="1"/>
          </p:cNvPicPr>
          <p:nvPr>
            <p:ph type="clipArt" sz="half" idx="2"/>
          </p:nvPr>
        </p:nvPicPr>
        <p:blipFill>
          <a:blip r:embed="rId3" cstate="print"/>
          <a:srcRect/>
          <a:stretch>
            <a:fillRect/>
          </a:stretch>
        </p:blipFill>
        <p:spPr>
          <a:xfrm>
            <a:off x="4953000" y="838200"/>
            <a:ext cx="3657600" cy="5715000"/>
          </a:xfrm>
        </p:spPr>
      </p:pic>
    </p:spTree>
  </p:cSld>
  <p:clrMapOvr>
    <a:masterClrMapping/>
  </p:clrMapOvr>
  <p:transition spd="slow">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0" y="0"/>
            <a:ext cx="8686800" cy="593725"/>
          </a:xfrm>
        </p:spPr>
        <p:txBody>
          <a:bodyPr/>
          <a:lstStyle/>
          <a:p>
            <a:r>
              <a:rPr lang="en-US" sz="3600" b="1"/>
              <a:t>Sampling</a:t>
            </a:r>
          </a:p>
        </p:txBody>
      </p:sp>
      <p:sp>
        <p:nvSpPr>
          <p:cNvPr id="166915" name="Rectangle 3"/>
          <p:cNvSpPr>
            <a:spLocks noGrp="1" noChangeArrowheads="1"/>
          </p:cNvSpPr>
          <p:nvPr>
            <p:ph type="body" idx="1"/>
          </p:nvPr>
        </p:nvSpPr>
        <p:spPr>
          <a:xfrm>
            <a:off x="454025" y="893763"/>
            <a:ext cx="8369300" cy="5610225"/>
          </a:xfrm>
        </p:spPr>
        <p:txBody>
          <a:bodyPr/>
          <a:lstStyle/>
          <a:p>
            <a:r>
              <a:rPr lang="en-US"/>
              <a:t>Obtain a representative Sample!</a:t>
            </a:r>
          </a:p>
          <a:p>
            <a:r>
              <a:rPr lang="en-US"/>
              <a:t>What affects test sample:</a:t>
            </a:r>
          </a:p>
          <a:p>
            <a:pPr lvl="1"/>
            <a:r>
              <a:rPr lang="en-US"/>
              <a:t>Milking Interval (AM – PM,</a:t>
            </a:r>
          </a:p>
          <a:p>
            <a:pPr lvl="1"/>
            <a:r>
              <a:rPr lang="en-US"/>
              <a:t>Influence of stage of milking on composition</a:t>
            </a:r>
          </a:p>
          <a:p>
            <a:pPr lvl="1"/>
            <a:r>
              <a:rPr lang="en-US"/>
              <a:t>Influence of stage of lactation</a:t>
            </a:r>
          </a:p>
          <a:p>
            <a:pPr lvl="1"/>
            <a:r>
              <a:rPr lang="en-US"/>
              <a:t>Feed</a:t>
            </a:r>
          </a:p>
          <a:p>
            <a:pPr lvl="1"/>
            <a:r>
              <a:rPr lang="en-US"/>
              <a:t>Sample Handling</a:t>
            </a:r>
          </a:p>
          <a:p>
            <a:pPr lvl="2"/>
            <a:r>
              <a:rPr lang="en-US"/>
              <a:t>Preservatives</a:t>
            </a:r>
          </a:p>
          <a:p>
            <a:pPr lvl="2"/>
            <a:r>
              <a:rPr lang="en-US"/>
              <a:t>Avoid temperature extremes</a:t>
            </a:r>
          </a:p>
          <a:p>
            <a:pPr lvl="2"/>
            <a:r>
              <a:rPr lang="en-US"/>
              <a:t>Ship quickly</a:t>
            </a:r>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0" y="0"/>
            <a:ext cx="8636000" cy="635000"/>
          </a:xfrm>
        </p:spPr>
        <p:txBody>
          <a:bodyPr/>
          <a:lstStyle/>
          <a:p>
            <a:pPr>
              <a:lnSpc>
                <a:spcPct val="80000"/>
              </a:lnSpc>
            </a:pPr>
            <a:r>
              <a:rPr lang="en-US" sz="4800" b="1"/>
              <a:t>Sampling Technique </a:t>
            </a:r>
          </a:p>
        </p:txBody>
      </p:sp>
      <p:sp>
        <p:nvSpPr>
          <p:cNvPr id="208899" name="Rectangle 3"/>
          <p:cNvSpPr>
            <a:spLocks noGrp="1" noChangeArrowheads="1"/>
          </p:cNvSpPr>
          <p:nvPr>
            <p:ph type="body" idx="1"/>
          </p:nvPr>
        </p:nvSpPr>
        <p:spPr>
          <a:xfrm>
            <a:off x="228600" y="1295400"/>
            <a:ext cx="4651375" cy="5029200"/>
          </a:xfrm>
        </p:spPr>
        <p:txBody>
          <a:bodyPr/>
          <a:lstStyle/>
          <a:p>
            <a:pPr lvl="1">
              <a:lnSpc>
                <a:spcPct val="90000"/>
              </a:lnSpc>
            </a:pPr>
            <a:r>
              <a:rPr lang="en-US" dirty="0"/>
              <a:t>Pour three times back and </a:t>
            </a:r>
            <a:r>
              <a:rPr lang="en-US" dirty="0" smtClean="0"/>
              <a:t>forth or stir, stir, stir</a:t>
            </a:r>
          </a:p>
          <a:p>
            <a:pPr lvl="1">
              <a:lnSpc>
                <a:spcPct val="90000"/>
              </a:lnSpc>
            </a:pPr>
            <a:endParaRPr lang="en-US" sz="1600" dirty="0"/>
          </a:p>
          <a:p>
            <a:pPr lvl="2">
              <a:lnSpc>
                <a:spcPct val="90000"/>
              </a:lnSpc>
              <a:buFontTx/>
              <a:buNone/>
            </a:pPr>
            <a:r>
              <a:rPr lang="en-US" dirty="0"/>
              <a:t>because</a:t>
            </a:r>
          </a:p>
          <a:p>
            <a:pPr lvl="1">
              <a:lnSpc>
                <a:spcPct val="90000"/>
              </a:lnSpc>
            </a:pPr>
            <a:endParaRPr lang="en-US" sz="1600" dirty="0"/>
          </a:p>
          <a:p>
            <a:pPr lvl="1">
              <a:lnSpc>
                <a:spcPct val="90000"/>
              </a:lnSpc>
            </a:pPr>
            <a:r>
              <a:rPr lang="en-US" dirty="0"/>
              <a:t>We want a representative sample and goat milk has smaller fat molecules, but it   is not naturally </a:t>
            </a:r>
            <a:r>
              <a:rPr lang="en-US" dirty="0" smtClean="0"/>
              <a:t>homogenized.</a:t>
            </a:r>
            <a:endParaRPr lang="en-US" dirty="0"/>
          </a:p>
          <a:p>
            <a:pPr>
              <a:lnSpc>
                <a:spcPct val="90000"/>
              </a:lnSpc>
            </a:pPr>
            <a:endParaRPr lang="en-US" sz="2800" dirty="0"/>
          </a:p>
        </p:txBody>
      </p:sp>
      <p:pic>
        <p:nvPicPr>
          <p:cNvPr id="208901" name="Picture 5" descr="ucdpour2"/>
          <p:cNvPicPr>
            <a:picLocks noChangeAspect="1" noChangeArrowheads="1"/>
          </p:cNvPicPr>
          <p:nvPr/>
        </p:nvPicPr>
        <p:blipFill>
          <a:blip r:embed="rId3" cstate="print"/>
          <a:srcRect/>
          <a:stretch>
            <a:fillRect/>
          </a:stretch>
        </p:blipFill>
        <p:spPr bwMode="auto">
          <a:xfrm>
            <a:off x="5867400" y="2286000"/>
            <a:ext cx="2781300" cy="1993900"/>
          </a:xfrm>
          <a:prstGeom prst="rect">
            <a:avLst/>
          </a:prstGeom>
          <a:noFill/>
        </p:spPr>
      </p:pic>
      <p:pic>
        <p:nvPicPr>
          <p:cNvPr id="208902" name="Picture 6" descr="ucdpour"/>
          <p:cNvPicPr>
            <a:picLocks noChangeAspect="1" noChangeArrowheads="1"/>
          </p:cNvPicPr>
          <p:nvPr/>
        </p:nvPicPr>
        <p:blipFill>
          <a:blip r:embed="rId4" cstate="print"/>
          <a:srcRect/>
          <a:stretch>
            <a:fillRect/>
          </a:stretch>
        </p:blipFill>
        <p:spPr bwMode="auto">
          <a:xfrm>
            <a:off x="4800600" y="3581400"/>
            <a:ext cx="1803400" cy="267970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8899">
                                            <p:txEl>
                                              <p:pRg st="4" end="4"/>
                                            </p:txEl>
                                          </p:spTgt>
                                        </p:tgtEl>
                                        <p:attrNameLst>
                                          <p:attrName>style.visibility</p:attrName>
                                        </p:attrNameLst>
                                      </p:cBhvr>
                                      <p:to>
                                        <p:strVal val="visible"/>
                                      </p:to>
                                    </p:set>
                                    <p:anim calcmode="lin" valueType="num">
                                      <p:cBhvr additive="base">
                                        <p:cTn id="7" dur="500" fill="hold"/>
                                        <p:tgtEl>
                                          <p:spTgt spid="208899">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88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b="1"/>
              <a:t>Taking the Sample</a:t>
            </a:r>
          </a:p>
        </p:txBody>
      </p:sp>
      <p:sp>
        <p:nvSpPr>
          <p:cNvPr id="167939" name="Rectangle 3"/>
          <p:cNvSpPr>
            <a:spLocks noGrp="1" noChangeArrowheads="1"/>
          </p:cNvSpPr>
          <p:nvPr>
            <p:ph type="body" sz="half" idx="1"/>
          </p:nvPr>
        </p:nvSpPr>
        <p:spPr>
          <a:xfrm>
            <a:off x="304800" y="1295400"/>
            <a:ext cx="5180013" cy="5181600"/>
          </a:xfrm>
        </p:spPr>
        <p:txBody>
          <a:bodyPr/>
          <a:lstStyle/>
          <a:p>
            <a:pPr marL="0" indent="0">
              <a:lnSpc>
                <a:spcPct val="90000"/>
              </a:lnSpc>
            </a:pPr>
            <a:r>
              <a:rPr lang="en-US" sz="2800" dirty="0">
                <a:latin typeface="Arial" charset="0"/>
              </a:rPr>
              <a:t>Sample must be from all milk obtained from the doe</a:t>
            </a:r>
          </a:p>
          <a:p>
            <a:pPr marL="0" indent="0">
              <a:lnSpc>
                <a:spcPct val="90000"/>
              </a:lnSpc>
            </a:pPr>
            <a:endParaRPr lang="en-US" sz="1000" dirty="0">
              <a:latin typeface="Arial" charset="0"/>
            </a:endParaRPr>
          </a:p>
          <a:p>
            <a:pPr marL="0" indent="0">
              <a:lnSpc>
                <a:spcPct val="90000"/>
              </a:lnSpc>
            </a:pPr>
            <a:r>
              <a:rPr lang="en-US" sz="2800" dirty="0">
                <a:latin typeface="Arial" charset="0"/>
              </a:rPr>
              <a:t>For Standard test, a half sample is taken at each test</a:t>
            </a:r>
            <a:endParaRPr lang="en-US" sz="1000" dirty="0">
              <a:latin typeface="Arial" charset="0"/>
            </a:endParaRPr>
          </a:p>
          <a:p>
            <a:pPr marL="0" indent="0">
              <a:lnSpc>
                <a:spcPct val="90000"/>
              </a:lnSpc>
            </a:pPr>
            <a:endParaRPr lang="en-US" sz="1000" dirty="0">
              <a:latin typeface="Arial" charset="0"/>
            </a:endParaRPr>
          </a:p>
          <a:p>
            <a:pPr marL="0" indent="0">
              <a:lnSpc>
                <a:spcPct val="90000"/>
              </a:lnSpc>
            </a:pPr>
            <a:r>
              <a:rPr lang="en-US" sz="2800" dirty="0">
                <a:latin typeface="Arial" charset="0"/>
              </a:rPr>
              <a:t>For alternate component </a:t>
            </a:r>
            <a:r>
              <a:rPr lang="en-US" sz="2800" dirty="0" smtClean="0">
                <a:latin typeface="Arial" charset="0"/>
              </a:rPr>
              <a:t>test plans</a:t>
            </a:r>
            <a:r>
              <a:rPr lang="en-US" sz="2800" dirty="0">
                <a:latin typeface="Arial" charset="0"/>
              </a:rPr>
              <a:t>, a full sample is taken</a:t>
            </a:r>
          </a:p>
          <a:p>
            <a:pPr marL="0" indent="0">
              <a:lnSpc>
                <a:spcPct val="90000"/>
              </a:lnSpc>
            </a:pPr>
            <a:endParaRPr lang="en-US" sz="1000" dirty="0">
              <a:latin typeface="Arial" charset="0"/>
            </a:endParaRPr>
          </a:p>
          <a:p>
            <a:pPr marL="0" indent="0">
              <a:lnSpc>
                <a:spcPct val="90000"/>
              </a:lnSpc>
            </a:pPr>
            <a:r>
              <a:rPr lang="en-US" sz="2800" dirty="0">
                <a:latin typeface="Arial" charset="0"/>
              </a:rPr>
              <a:t>If properly mixed, it doesn’t matter if sample is from top, bottom or middle</a:t>
            </a:r>
          </a:p>
        </p:txBody>
      </p:sp>
      <p:pic>
        <p:nvPicPr>
          <p:cNvPr id="167940" name="Picture 4" descr="take sample 2"/>
          <p:cNvPicPr>
            <a:picLocks noGrp="1" noChangeAspect="1" noChangeArrowheads="1"/>
          </p:cNvPicPr>
          <p:nvPr>
            <p:ph type="clipArt" sz="half" idx="2"/>
          </p:nvPr>
        </p:nvPicPr>
        <p:blipFill>
          <a:blip r:embed="rId3" cstate="print"/>
          <a:srcRect/>
          <a:stretch>
            <a:fillRect/>
          </a:stretch>
        </p:blipFill>
        <p:spPr>
          <a:xfrm>
            <a:off x="5854700" y="2286000"/>
            <a:ext cx="2938463" cy="4267200"/>
          </a:xfrm>
        </p:spPr>
      </p:pic>
    </p:spTree>
  </p:cSld>
  <p:clrMapOvr>
    <a:masterClrMapping/>
  </p:clrMapOvr>
  <p:transition spd="slow">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0" y="0"/>
            <a:ext cx="8636000" cy="863600"/>
          </a:xfrm>
        </p:spPr>
        <p:txBody>
          <a:bodyPr/>
          <a:lstStyle/>
          <a:p>
            <a:pPr>
              <a:lnSpc>
                <a:spcPct val="80000"/>
              </a:lnSpc>
            </a:pPr>
            <a:r>
              <a:rPr lang="en-US" sz="4800" b="1"/>
              <a:t>Filling</a:t>
            </a:r>
          </a:p>
        </p:txBody>
      </p:sp>
      <p:sp>
        <p:nvSpPr>
          <p:cNvPr id="209923" name="Rectangle 3"/>
          <p:cNvSpPr>
            <a:spLocks noGrp="1" noChangeArrowheads="1"/>
          </p:cNvSpPr>
          <p:nvPr>
            <p:ph type="body" idx="1"/>
          </p:nvPr>
        </p:nvSpPr>
        <p:spPr>
          <a:xfrm>
            <a:off x="381000" y="1371600"/>
            <a:ext cx="4800600" cy="4113213"/>
          </a:xfrm>
        </p:spPr>
        <p:txBody>
          <a:bodyPr/>
          <a:lstStyle/>
          <a:p>
            <a:pPr>
              <a:lnSpc>
                <a:spcPct val="90000"/>
              </a:lnSpc>
            </a:pPr>
            <a:r>
              <a:rPr lang="en-US" sz="3600"/>
              <a:t>Proper Sampling Technique</a:t>
            </a:r>
          </a:p>
          <a:p>
            <a:pPr lvl="1">
              <a:lnSpc>
                <a:spcPct val="90000"/>
              </a:lnSpc>
            </a:pPr>
            <a:r>
              <a:rPr lang="en-US" sz="3600"/>
              <a:t>Fill sample to slightly less than 1/2 full on 1st milking</a:t>
            </a:r>
          </a:p>
          <a:p>
            <a:pPr lvl="1">
              <a:lnSpc>
                <a:spcPct val="90000"/>
              </a:lnSpc>
            </a:pPr>
            <a:r>
              <a:rPr lang="en-US" sz="3600"/>
              <a:t>Same vial to 80% full on 2nd milking</a:t>
            </a:r>
          </a:p>
          <a:p>
            <a:pPr>
              <a:lnSpc>
                <a:spcPct val="90000"/>
              </a:lnSpc>
            </a:pPr>
            <a:endParaRPr lang="en-US" sz="3600"/>
          </a:p>
        </p:txBody>
      </p:sp>
      <p:sp>
        <p:nvSpPr>
          <p:cNvPr id="209924" name="Rectangle 4"/>
          <p:cNvSpPr>
            <a:spLocks noChangeArrowheads="1"/>
          </p:cNvSpPr>
          <p:nvPr/>
        </p:nvSpPr>
        <p:spPr bwMode="auto">
          <a:xfrm>
            <a:off x="6324600" y="2438400"/>
            <a:ext cx="1371600" cy="3733800"/>
          </a:xfrm>
          <a:prstGeom prst="rect">
            <a:avLst/>
          </a:prstGeom>
          <a:noFill/>
          <a:ln w="57150">
            <a:solidFill>
              <a:schemeClr val="tx1"/>
            </a:solidFill>
            <a:miter lim="800000"/>
            <a:headEnd type="none" w="sm" len="sm"/>
            <a:tailEnd type="none" w="sm" len="sm"/>
          </a:ln>
          <a:effectLst/>
        </p:spPr>
        <p:txBody>
          <a:bodyPr wrap="none" anchor="ctr"/>
          <a:lstStyle/>
          <a:p>
            <a:endParaRPr lang="en-US"/>
          </a:p>
        </p:txBody>
      </p:sp>
      <p:sp>
        <p:nvSpPr>
          <p:cNvPr id="209925" name="Line 5"/>
          <p:cNvSpPr>
            <a:spLocks noChangeShapeType="1"/>
          </p:cNvSpPr>
          <p:nvPr/>
        </p:nvSpPr>
        <p:spPr bwMode="auto">
          <a:xfrm>
            <a:off x="6324600" y="6172200"/>
            <a:ext cx="1219200" cy="0"/>
          </a:xfrm>
          <a:prstGeom prst="line">
            <a:avLst/>
          </a:prstGeom>
          <a:noFill/>
          <a:ln w="57150">
            <a:solidFill>
              <a:schemeClr val="tx1"/>
            </a:solidFill>
            <a:round/>
            <a:headEnd type="none" w="sm" len="sm"/>
            <a:tailEnd type="none" w="sm" len="sm"/>
          </a:ln>
          <a:effectLst/>
        </p:spPr>
        <p:txBody>
          <a:bodyPr wrap="none" anchor="ctr"/>
          <a:lstStyle/>
          <a:p>
            <a:endParaRPr lang="en-US"/>
          </a:p>
        </p:txBody>
      </p:sp>
      <p:sp>
        <p:nvSpPr>
          <p:cNvPr id="209926" name="Line 6"/>
          <p:cNvSpPr>
            <a:spLocks noChangeShapeType="1"/>
          </p:cNvSpPr>
          <p:nvPr/>
        </p:nvSpPr>
        <p:spPr bwMode="auto">
          <a:xfrm>
            <a:off x="6248400" y="2362200"/>
            <a:ext cx="1524000" cy="0"/>
          </a:xfrm>
          <a:prstGeom prst="line">
            <a:avLst/>
          </a:prstGeom>
          <a:noFill/>
          <a:ln w="82550">
            <a:solidFill>
              <a:schemeClr val="tx1"/>
            </a:solidFill>
            <a:round/>
            <a:headEnd type="none" w="sm" len="sm"/>
            <a:tailEnd type="none" w="sm" len="sm"/>
          </a:ln>
          <a:effectLst/>
        </p:spPr>
        <p:txBody>
          <a:bodyPr wrap="none" anchor="ctr"/>
          <a:lstStyle/>
          <a:p>
            <a:endParaRPr lang="en-US"/>
          </a:p>
        </p:txBody>
      </p:sp>
      <p:sp>
        <p:nvSpPr>
          <p:cNvPr id="209927" name="Rectangle 7"/>
          <p:cNvSpPr>
            <a:spLocks noChangeArrowheads="1"/>
          </p:cNvSpPr>
          <p:nvPr/>
        </p:nvSpPr>
        <p:spPr bwMode="auto">
          <a:xfrm>
            <a:off x="6324600" y="4572000"/>
            <a:ext cx="1371600" cy="1600200"/>
          </a:xfrm>
          <a:prstGeom prst="rect">
            <a:avLst/>
          </a:prstGeom>
          <a:solidFill>
            <a:srgbClr val="FFFF99"/>
          </a:solidFill>
          <a:ln w="12700">
            <a:noFill/>
            <a:miter lim="800000"/>
            <a:headEnd type="none" w="sm" len="sm"/>
            <a:tailEnd type="none" w="sm" len="sm"/>
          </a:ln>
          <a:effectLst/>
        </p:spPr>
        <p:txBody>
          <a:bodyPr wrap="none" anchor="ctr"/>
          <a:lstStyle/>
          <a:p>
            <a:endParaRPr lang="en-US"/>
          </a:p>
        </p:txBody>
      </p:sp>
      <p:sp>
        <p:nvSpPr>
          <p:cNvPr id="209928" name="Rectangle 8"/>
          <p:cNvSpPr>
            <a:spLocks noChangeArrowheads="1"/>
          </p:cNvSpPr>
          <p:nvPr/>
        </p:nvSpPr>
        <p:spPr bwMode="auto">
          <a:xfrm>
            <a:off x="6324600" y="3124200"/>
            <a:ext cx="1371600" cy="1600200"/>
          </a:xfrm>
          <a:prstGeom prst="rect">
            <a:avLst/>
          </a:prstGeom>
          <a:solidFill>
            <a:srgbClr val="FFFF99"/>
          </a:solidFill>
          <a:ln w="12700">
            <a:noFill/>
            <a:miter lim="800000"/>
            <a:headEnd type="none" w="sm" len="sm"/>
            <a:tailEnd type="none" w="sm" len="sm"/>
          </a:ln>
          <a:effectLst/>
        </p:spPr>
        <p:txBody>
          <a:bodyPr wrap="none" anchor="ctr"/>
          <a:lstStyle/>
          <a:p>
            <a:endParaRPr lang="en-US"/>
          </a:p>
        </p:txBody>
      </p:sp>
      <p:pic>
        <p:nvPicPr>
          <p:cNvPr id="209929" name="Picture 9" descr="cdhiagoatuse"/>
          <p:cNvPicPr>
            <a:picLocks noChangeAspect="1" noChangeArrowheads="1"/>
          </p:cNvPicPr>
          <p:nvPr/>
        </p:nvPicPr>
        <p:blipFill>
          <a:blip r:embed="rId2" cstate="print"/>
          <a:srcRect/>
          <a:stretch>
            <a:fillRect/>
          </a:stretch>
        </p:blipFill>
        <p:spPr bwMode="auto">
          <a:xfrm>
            <a:off x="8281988" y="5867400"/>
            <a:ext cx="862012" cy="99060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9927"/>
                                        </p:tgtEl>
                                        <p:attrNameLst>
                                          <p:attrName>style.visibility</p:attrName>
                                        </p:attrNameLst>
                                      </p:cBhvr>
                                      <p:to>
                                        <p:strVal val="visible"/>
                                      </p:to>
                                    </p:set>
                                    <p:animEffect transition="in" filter="wipe(down)">
                                      <p:cBhvr>
                                        <p:cTn id="7" dur="500"/>
                                        <p:tgtEl>
                                          <p:spTgt spid="2099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9928"/>
                                        </p:tgtEl>
                                        <p:attrNameLst>
                                          <p:attrName>style.visibility</p:attrName>
                                        </p:attrNameLst>
                                      </p:cBhvr>
                                      <p:to>
                                        <p:strVal val="visible"/>
                                      </p:to>
                                    </p:set>
                                    <p:animEffect transition="in" filter="wipe(down)">
                                      <p:cBhvr>
                                        <p:cTn id="12" dur="500"/>
                                        <p:tgtEl>
                                          <p:spTgt spid="2099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7" grpId="0" animBg="1"/>
      <p:bldP spid="2099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b="1"/>
              <a:t>Vials</a:t>
            </a:r>
          </a:p>
        </p:txBody>
      </p:sp>
      <p:sp>
        <p:nvSpPr>
          <p:cNvPr id="168963" name="Rectangle 3"/>
          <p:cNvSpPr>
            <a:spLocks noGrp="1" noChangeArrowheads="1"/>
          </p:cNvSpPr>
          <p:nvPr>
            <p:ph type="body" sz="half" idx="1"/>
          </p:nvPr>
        </p:nvSpPr>
        <p:spPr>
          <a:xfrm>
            <a:off x="207963" y="1316038"/>
            <a:ext cx="4668837" cy="4762500"/>
          </a:xfrm>
        </p:spPr>
        <p:txBody>
          <a:bodyPr/>
          <a:lstStyle/>
          <a:p>
            <a:pPr marL="0" indent="0">
              <a:lnSpc>
                <a:spcPct val="90000"/>
              </a:lnSpc>
            </a:pPr>
            <a:r>
              <a:rPr lang="en-US" sz="2800" dirty="0"/>
              <a:t>Check to make sure preservative is present</a:t>
            </a:r>
          </a:p>
          <a:p>
            <a:pPr marL="0" indent="0">
              <a:lnSpc>
                <a:spcPct val="90000"/>
              </a:lnSpc>
            </a:pPr>
            <a:endParaRPr lang="en-US" sz="1600" dirty="0"/>
          </a:p>
          <a:p>
            <a:pPr marL="0" indent="0">
              <a:lnSpc>
                <a:spcPct val="90000"/>
              </a:lnSpc>
            </a:pPr>
            <a:r>
              <a:rPr lang="en-US" sz="2800" dirty="0"/>
              <a:t>Label lid with Sample # or Control </a:t>
            </a:r>
            <a:r>
              <a:rPr lang="en-US" sz="2800" dirty="0" smtClean="0"/>
              <a:t># or however your DHIA prefers</a:t>
            </a:r>
            <a:endParaRPr lang="en-US" sz="2800" dirty="0"/>
          </a:p>
          <a:p>
            <a:pPr marL="0" indent="0">
              <a:lnSpc>
                <a:spcPct val="90000"/>
              </a:lnSpc>
            </a:pPr>
            <a:endParaRPr lang="en-US" sz="1600" dirty="0"/>
          </a:p>
          <a:p>
            <a:pPr marL="0" indent="0">
              <a:lnSpc>
                <a:spcPct val="90000"/>
              </a:lnSpc>
            </a:pPr>
            <a:r>
              <a:rPr lang="en-US" sz="2800" dirty="0"/>
              <a:t>Leave ¼ inch space at top</a:t>
            </a:r>
          </a:p>
          <a:p>
            <a:pPr marL="0" indent="0">
              <a:lnSpc>
                <a:spcPct val="90000"/>
              </a:lnSpc>
            </a:pPr>
            <a:endParaRPr lang="en-US" sz="1600" dirty="0"/>
          </a:p>
          <a:p>
            <a:pPr marL="0" indent="0">
              <a:lnSpc>
                <a:spcPct val="90000"/>
              </a:lnSpc>
            </a:pPr>
            <a:r>
              <a:rPr lang="en-US" sz="2800" dirty="0"/>
              <a:t>Gently mix sampled milk with preservative</a:t>
            </a:r>
          </a:p>
        </p:txBody>
      </p:sp>
      <p:pic>
        <p:nvPicPr>
          <p:cNvPr id="168964" name="Picture 4" descr="sample fill"/>
          <p:cNvPicPr>
            <a:picLocks noGrp="1" noChangeAspect="1" noChangeArrowheads="1"/>
          </p:cNvPicPr>
          <p:nvPr>
            <p:ph type="clipArt" sz="half" idx="2"/>
          </p:nvPr>
        </p:nvPicPr>
        <p:blipFill>
          <a:blip r:embed="rId3" cstate="print"/>
          <a:srcRect/>
          <a:stretch>
            <a:fillRect/>
          </a:stretch>
        </p:blipFill>
        <p:spPr>
          <a:xfrm>
            <a:off x="5437188" y="1582738"/>
            <a:ext cx="3054350" cy="4008437"/>
          </a:xfrm>
        </p:spPr>
      </p:pic>
      <p:sp>
        <p:nvSpPr>
          <p:cNvPr id="168965" name="Text Box 5"/>
          <p:cNvSpPr txBox="1">
            <a:spLocks noChangeArrowheads="1"/>
          </p:cNvSpPr>
          <p:nvPr/>
        </p:nvSpPr>
        <p:spPr bwMode="auto">
          <a:xfrm>
            <a:off x="4724400" y="6019800"/>
            <a:ext cx="3962400" cy="784830"/>
          </a:xfrm>
          <a:prstGeom prst="rect">
            <a:avLst/>
          </a:prstGeom>
          <a:noFill/>
          <a:ln w="9525">
            <a:noFill/>
            <a:miter lim="800000"/>
            <a:headEnd/>
            <a:tailEnd/>
          </a:ln>
          <a:effectLst/>
        </p:spPr>
        <p:txBody>
          <a:bodyPr>
            <a:spAutoFit/>
          </a:bodyPr>
          <a:lstStyle/>
          <a:p>
            <a:pPr algn="l">
              <a:spcBef>
                <a:spcPct val="50000"/>
              </a:spcBef>
            </a:pPr>
            <a:r>
              <a:rPr lang="en-US" b="1" dirty="0"/>
              <a:t>OLD </a:t>
            </a:r>
            <a:r>
              <a:rPr lang="en-US" b="1" dirty="0" smtClean="0"/>
              <a:t>STYLE Cap picture </a:t>
            </a:r>
            <a:r>
              <a:rPr lang="en-US" b="1" dirty="0"/>
              <a:t>– </a:t>
            </a:r>
            <a:endParaRPr lang="en-US" b="1" dirty="0" smtClean="0"/>
          </a:p>
          <a:p>
            <a:pPr algn="l">
              <a:spcBef>
                <a:spcPct val="50000"/>
              </a:spcBef>
            </a:pPr>
            <a:r>
              <a:rPr lang="en-US" b="1" dirty="0" smtClean="0"/>
              <a:t>NEW have  attached SNAP </a:t>
            </a:r>
            <a:r>
              <a:rPr lang="en-US" b="1" dirty="0"/>
              <a:t>CAPS</a:t>
            </a:r>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b="1"/>
              <a:t>Entering Information</a:t>
            </a:r>
          </a:p>
        </p:txBody>
      </p:sp>
      <p:sp>
        <p:nvSpPr>
          <p:cNvPr id="156675" name="Rectangle 3"/>
          <p:cNvSpPr>
            <a:spLocks noGrp="1" noChangeArrowheads="1"/>
          </p:cNvSpPr>
          <p:nvPr>
            <p:ph type="body" sz="half" idx="1"/>
          </p:nvPr>
        </p:nvSpPr>
        <p:spPr>
          <a:xfrm>
            <a:off x="228600" y="1752600"/>
            <a:ext cx="8674100" cy="4800600"/>
          </a:xfrm>
        </p:spPr>
        <p:txBody>
          <a:bodyPr/>
          <a:lstStyle/>
          <a:p>
            <a:pPr marL="0" indent="0"/>
            <a:r>
              <a:rPr lang="en-US" sz="2800"/>
              <a:t>Garbage in = garbage out</a:t>
            </a:r>
          </a:p>
          <a:p>
            <a:pPr marL="0" indent="0"/>
            <a:r>
              <a:rPr lang="en-US" sz="2800"/>
              <a:t>Pre-test</a:t>
            </a:r>
          </a:p>
          <a:p>
            <a:pPr marL="457200" lvl="1" indent="0"/>
            <a:r>
              <a:rPr lang="en-US" b="0"/>
              <a:t>Status changes – kidded, dried off, sold, aborted</a:t>
            </a:r>
          </a:p>
          <a:p>
            <a:pPr marL="457200" lvl="1" indent="0"/>
            <a:r>
              <a:rPr lang="en-US" b="0"/>
              <a:t>Reproductive changes – heats, breeding</a:t>
            </a:r>
          </a:p>
          <a:p>
            <a:pPr marL="457200" lvl="1" indent="0"/>
            <a:r>
              <a:rPr lang="en-US" b="0"/>
              <a:t>Herd health</a:t>
            </a:r>
          </a:p>
          <a:p>
            <a:pPr marL="457200" lvl="1" indent="0"/>
            <a:r>
              <a:rPr lang="en-US" b="0"/>
              <a:t>Identification</a:t>
            </a:r>
          </a:p>
          <a:p>
            <a:pPr marL="457200" lvl="1" indent="0"/>
            <a:r>
              <a:rPr lang="en-US" b="0"/>
              <a:t>Corrections</a:t>
            </a: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b="1" dirty="0" smtClean="0"/>
              <a:t>Checklist</a:t>
            </a:r>
            <a:endParaRPr lang="en-US" b="1" dirty="0"/>
          </a:p>
        </p:txBody>
      </p:sp>
      <p:sp>
        <p:nvSpPr>
          <p:cNvPr id="169987" name="Rectangle 3"/>
          <p:cNvSpPr>
            <a:spLocks noGrp="1" noChangeArrowheads="1"/>
          </p:cNvSpPr>
          <p:nvPr>
            <p:ph type="body" sz="half" idx="1"/>
          </p:nvPr>
        </p:nvSpPr>
        <p:spPr>
          <a:xfrm>
            <a:off x="685800" y="1295400"/>
            <a:ext cx="3797300" cy="5257800"/>
          </a:xfrm>
        </p:spPr>
        <p:txBody>
          <a:bodyPr/>
          <a:lstStyle/>
          <a:p>
            <a:pPr marL="0" indent="0"/>
            <a:r>
              <a:rPr lang="en-US" sz="2800"/>
              <a:t>Weights</a:t>
            </a:r>
          </a:p>
          <a:p>
            <a:pPr marL="0" indent="0"/>
            <a:r>
              <a:rPr lang="en-US" sz="2800"/>
              <a:t>Sample #</a:t>
            </a:r>
          </a:p>
          <a:p>
            <a:pPr marL="0" indent="0"/>
            <a:r>
              <a:rPr lang="en-US" sz="2800"/>
              <a:t>Dated</a:t>
            </a:r>
          </a:p>
          <a:p>
            <a:pPr marL="0" indent="0"/>
            <a:r>
              <a:rPr lang="en-US" sz="2800"/>
              <a:t>Signed</a:t>
            </a:r>
          </a:p>
          <a:p>
            <a:pPr marL="0" indent="0"/>
            <a:r>
              <a:rPr lang="en-US" sz="2800"/>
              <a:t>Herd Info</a:t>
            </a:r>
          </a:p>
          <a:p>
            <a:pPr marL="0" indent="0"/>
            <a:r>
              <a:rPr lang="en-US" sz="2800"/>
              <a:t>Stop/start times</a:t>
            </a:r>
          </a:p>
          <a:p>
            <a:pPr marL="0" indent="0"/>
            <a:r>
              <a:rPr lang="en-US" sz="2800"/>
              <a:t>Sampled check</a:t>
            </a:r>
          </a:p>
          <a:p>
            <a:pPr marL="0" indent="0"/>
            <a:r>
              <a:rPr lang="en-US" sz="2800"/>
              <a:t>VT check</a:t>
            </a:r>
          </a:p>
        </p:txBody>
      </p:sp>
      <p:pic>
        <p:nvPicPr>
          <p:cNvPr id="169988" name="Picture 4" descr="barnsheet"/>
          <p:cNvPicPr>
            <a:picLocks noGrp="1" noChangeAspect="1" noChangeArrowheads="1"/>
          </p:cNvPicPr>
          <p:nvPr>
            <p:ph type="clipArt" sz="half" idx="2"/>
          </p:nvPr>
        </p:nvPicPr>
        <p:blipFill>
          <a:blip r:embed="rId2" cstate="print"/>
          <a:srcRect/>
          <a:stretch>
            <a:fillRect/>
          </a:stretch>
        </p:blipFill>
        <p:spPr>
          <a:xfrm>
            <a:off x="4660900" y="2289175"/>
            <a:ext cx="4330700" cy="2811463"/>
          </a:xfrm>
        </p:spPr>
      </p:pic>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b="1"/>
              <a:t>Sample Storage</a:t>
            </a:r>
          </a:p>
        </p:txBody>
      </p:sp>
      <p:sp>
        <p:nvSpPr>
          <p:cNvPr id="172035" name="Rectangle 3"/>
          <p:cNvSpPr>
            <a:spLocks noGrp="1" noChangeArrowheads="1"/>
          </p:cNvSpPr>
          <p:nvPr>
            <p:ph type="body" sz="half" idx="1"/>
          </p:nvPr>
        </p:nvSpPr>
        <p:spPr>
          <a:xfrm>
            <a:off x="373063" y="1106488"/>
            <a:ext cx="4105275" cy="4652962"/>
          </a:xfrm>
        </p:spPr>
        <p:txBody>
          <a:bodyPr/>
          <a:lstStyle/>
          <a:p>
            <a:pPr marL="0" indent="0"/>
            <a:r>
              <a:rPr lang="en-US" sz="2400"/>
              <a:t>Room temperature if not too hot</a:t>
            </a:r>
          </a:p>
          <a:p>
            <a:pPr marL="0" indent="0"/>
            <a:endParaRPr lang="en-US" sz="2400"/>
          </a:p>
          <a:p>
            <a:pPr marL="0" indent="0"/>
            <a:r>
              <a:rPr lang="en-US" sz="2400"/>
              <a:t>Store upright </a:t>
            </a:r>
          </a:p>
          <a:p>
            <a:pPr marL="0" indent="0"/>
            <a:endParaRPr lang="en-US" sz="2400"/>
          </a:p>
          <a:p>
            <a:pPr marL="0" indent="0"/>
            <a:r>
              <a:rPr lang="en-US" sz="2400"/>
              <a:t>Keep out of sunlight</a:t>
            </a:r>
          </a:p>
          <a:p>
            <a:pPr marL="0" indent="0"/>
            <a:endParaRPr lang="en-US" sz="2400"/>
          </a:p>
          <a:p>
            <a:pPr marL="0" indent="0"/>
            <a:r>
              <a:rPr lang="en-US" sz="2400"/>
              <a:t>Refrigerate if over 75</a:t>
            </a:r>
            <a:r>
              <a:rPr lang="en-US" sz="2400">
                <a:cs typeface="Times New Roman" pitchFamily="18" charset="0"/>
              </a:rPr>
              <a:t>°</a:t>
            </a:r>
          </a:p>
          <a:p>
            <a:pPr marL="0" indent="0"/>
            <a:endParaRPr lang="en-US" sz="2400"/>
          </a:p>
          <a:p>
            <a:pPr marL="0" indent="0"/>
            <a:r>
              <a:rPr lang="en-US" sz="2400"/>
              <a:t>Secure storage is tester’s responsibility</a:t>
            </a:r>
          </a:p>
        </p:txBody>
      </p:sp>
      <p:pic>
        <p:nvPicPr>
          <p:cNvPr id="172036" name="Picture 4" descr="samplestorage"/>
          <p:cNvPicPr>
            <a:picLocks noGrp="1" noChangeAspect="1" noChangeArrowheads="1"/>
          </p:cNvPicPr>
          <p:nvPr>
            <p:ph type="clipArt" sz="half" idx="2"/>
          </p:nvPr>
        </p:nvPicPr>
        <p:blipFill>
          <a:blip r:embed="rId3" cstate="print"/>
          <a:srcRect/>
          <a:stretch>
            <a:fillRect/>
          </a:stretch>
        </p:blipFill>
        <p:spPr>
          <a:xfrm>
            <a:off x="4660900" y="1954213"/>
            <a:ext cx="4330700" cy="3481387"/>
          </a:xfrm>
        </p:spPr>
      </p:pic>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0" y="0"/>
            <a:ext cx="7772400" cy="685800"/>
          </a:xfrm>
        </p:spPr>
        <p:txBody>
          <a:bodyPr/>
          <a:lstStyle/>
          <a:p>
            <a:r>
              <a:rPr lang="en-US" sz="4800" b="1"/>
              <a:t>Test-Day Checklist</a:t>
            </a:r>
          </a:p>
        </p:txBody>
      </p:sp>
      <p:sp>
        <p:nvSpPr>
          <p:cNvPr id="218115" name="Rectangle 3"/>
          <p:cNvSpPr>
            <a:spLocks noGrp="1" noChangeArrowheads="1"/>
          </p:cNvSpPr>
          <p:nvPr>
            <p:ph type="body" idx="1"/>
          </p:nvPr>
        </p:nvSpPr>
        <p:spPr>
          <a:xfrm>
            <a:off x="152400" y="1219200"/>
            <a:ext cx="8839200" cy="5334000"/>
          </a:xfrm>
        </p:spPr>
        <p:txBody>
          <a:bodyPr/>
          <a:lstStyle/>
          <a:p>
            <a:r>
              <a:rPr lang="en-US" sz="2800"/>
              <a:t>Weights and samples on every milking doe</a:t>
            </a:r>
          </a:p>
          <a:p>
            <a:r>
              <a:rPr lang="en-US" sz="2800"/>
              <a:t>Dry, sold, or died on remainder</a:t>
            </a:r>
          </a:p>
          <a:p>
            <a:r>
              <a:rPr lang="en-US" sz="2800"/>
              <a:t>Enrollment data on new animals</a:t>
            </a:r>
          </a:p>
          <a:p>
            <a:r>
              <a:rPr lang="en-US" sz="2800"/>
              <a:t>Samples mixed &amp; packed</a:t>
            </a:r>
          </a:p>
          <a:p>
            <a:pPr lvl="1"/>
            <a:r>
              <a:rPr lang="en-US"/>
              <a:t>Protect from sunlight</a:t>
            </a:r>
          </a:p>
          <a:p>
            <a:pPr lvl="1"/>
            <a:r>
              <a:rPr lang="en-US"/>
              <a:t>Rock &amp; Roll to disperse preservative</a:t>
            </a:r>
          </a:p>
          <a:p>
            <a:pPr lvl="1"/>
            <a:r>
              <a:rPr lang="en-US"/>
              <a:t>Chill when herd finished (DO NOT FREEZE)</a:t>
            </a:r>
          </a:p>
          <a:p>
            <a:pPr lvl="1"/>
            <a:r>
              <a:rPr lang="en-US"/>
              <a:t>Properly marked sample vials</a:t>
            </a:r>
          </a:p>
          <a:p>
            <a:r>
              <a:rPr lang="en-US" sz="2800"/>
              <a:t>Paperwork included w/notes or corrections</a:t>
            </a: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b="1"/>
              <a:t>Completing the Test</a:t>
            </a:r>
            <a:endParaRPr lang="en-US"/>
          </a:p>
        </p:txBody>
      </p:sp>
      <p:sp>
        <p:nvSpPr>
          <p:cNvPr id="197635" name="Rectangle 3"/>
          <p:cNvSpPr>
            <a:spLocks noGrp="1" noChangeArrowheads="1"/>
          </p:cNvSpPr>
          <p:nvPr>
            <p:ph type="body" idx="1"/>
          </p:nvPr>
        </p:nvSpPr>
        <p:spPr/>
        <p:txBody>
          <a:bodyPr/>
          <a:lstStyle/>
          <a:p>
            <a:r>
              <a:rPr lang="en-US" dirty="0">
                <a:latin typeface="Arial" charset="0"/>
              </a:rPr>
              <a:t>Check for correct status codes/CAR codes</a:t>
            </a:r>
          </a:p>
          <a:p>
            <a:r>
              <a:rPr lang="en-US" dirty="0">
                <a:latin typeface="Arial" charset="0"/>
              </a:rPr>
              <a:t>Samples properly marked?</a:t>
            </a:r>
          </a:p>
          <a:p>
            <a:r>
              <a:rPr lang="en-US" dirty="0" err="1">
                <a:latin typeface="Arial" charset="0"/>
              </a:rPr>
              <a:t>Barnsheets</a:t>
            </a:r>
            <a:r>
              <a:rPr lang="en-US" dirty="0">
                <a:latin typeface="Arial" charset="0"/>
              </a:rPr>
              <a:t> dated, signed, marked for “V” if applicable</a:t>
            </a:r>
            <a:r>
              <a:rPr lang="en-US" dirty="0" smtClean="0">
                <a:latin typeface="Arial" charset="0"/>
              </a:rPr>
              <a:t>?</a:t>
            </a:r>
          </a:p>
          <a:p>
            <a:r>
              <a:rPr lang="en-US" dirty="0" smtClean="0">
                <a:latin typeface="Arial" charset="0"/>
              </a:rPr>
              <a:t>Date of test is last weighing/sampling date</a:t>
            </a:r>
            <a:endParaRPr lang="en-US" dirty="0">
              <a:latin typeface="Arial" charset="0"/>
            </a:endParaRPr>
          </a:p>
          <a:p>
            <a:r>
              <a:rPr lang="en-US" dirty="0">
                <a:latin typeface="Arial" charset="0"/>
              </a:rPr>
              <a:t>Pack and ship</a:t>
            </a:r>
          </a:p>
          <a:p>
            <a:endParaRPr lang="en-US" dirty="0">
              <a:latin typeface="Arial" charset="0"/>
            </a:endParaRPr>
          </a:p>
          <a:p>
            <a:endParaRPr lang="en-US" dirty="0"/>
          </a:p>
        </p:txBody>
      </p:sp>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b="1"/>
              <a:t>Shipping</a:t>
            </a:r>
          </a:p>
        </p:txBody>
      </p:sp>
      <p:sp>
        <p:nvSpPr>
          <p:cNvPr id="173059" name="Rectangle 3"/>
          <p:cNvSpPr>
            <a:spLocks noGrp="1" noChangeArrowheads="1"/>
          </p:cNvSpPr>
          <p:nvPr>
            <p:ph type="body" sz="half" idx="1"/>
          </p:nvPr>
        </p:nvSpPr>
        <p:spPr>
          <a:xfrm>
            <a:off x="228600" y="685800"/>
            <a:ext cx="4267200" cy="5715000"/>
          </a:xfrm>
        </p:spPr>
        <p:txBody>
          <a:bodyPr/>
          <a:lstStyle/>
          <a:p>
            <a:pPr marL="0" indent="0">
              <a:lnSpc>
                <a:spcPct val="90000"/>
              </a:lnSpc>
            </a:pPr>
            <a:r>
              <a:rPr lang="en-US" sz="2400"/>
              <a:t>Separate groups</a:t>
            </a:r>
          </a:p>
          <a:p>
            <a:pPr marL="0" indent="0">
              <a:lnSpc>
                <a:spcPct val="90000"/>
              </a:lnSpc>
            </a:pPr>
            <a:endParaRPr lang="en-US" sz="1200"/>
          </a:p>
          <a:p>
            <a:pPr marL="0" indent="0">
              <a:lnSpc>
                <a:spcPct val="90000"/>
              </a:lnSpc>
            </a:pPr>
            <a:r>
              <a:rPr lang="en-US" sz="2400"/>
              <a:t>Herdcode at 1</a:t>
            </a:r>
            <a:r>
              <a:rPr lang="en-US" sz="2400" baseline="30000"/>
              <a:t>st</a:t>
            </a:r>
            <a:r>
              <a:rPr lang="en-US" sz="2400"/>
              <a:t> and last sample if more than one herd</a:t>
            </a:r>
          </a:p>
          <a:p>
            <a:pPr marL="0" indent="0">
              <a:lnSpc>
                <a:spcPct val="90000"/>
              </a:lnSpc>
            </a:pPr>
            <a:endParaRPr lang="en-US" sz="1200"/>
          </a:p>
          <a:p>
            <a:pPr marL="0" indent="0">
              <a:lnSpc>
                <a:spcPct val="90000"/>
              </a:lnSpc>
            </a:pPr>
            <a:r>
              <a:rPr lang="en-US" sz="2400"/>
              <a:t>Shipping boxes available or make own – egg cartons (prevent potential leaking)</a:t>
            </a:r>
          </a:p>
          <a:p>
            <a:pPr marL="0" indent="0">
              <a:lnSpc>
                <a:spcPct val="90000"/>
              </a:lnSpc>
            </a:pPr>
            <a:endParaRPr lang="en-US" sz="1200"/>
          </a:p>
          <a:p>
            <a:pPr marL="0" indent="0">
              <a:lnSpc>
                <a:spcPct val="90000"/>
              </a:lnSpc>
            </a:pPr>
            <a:r>
              <a:rPr lang="en-US" sz="2400"/>
              <a:t>Secure lids</a:t>
            </a:r>
          </a:p>
          <a:p>
            <a:pPr marL="0" indent="0">
              <a:lnSpc>
                <a:spcPct val="90000"/>
              </a:lnSpc>
            </a:pPr>
            <a:endParaRPr lang="en-US" sz="1200"/>
          </a:p>
          <a:p>
            <a:pPr marL="0" indent="0">
              <a:lnSpc>
                <a:spcPct val="90000"/>
              </a:lnSpc>
            </a:pPr>
            <a:r>
              <a:rPr lang="en-US" sz="2400"/>
              <a:t>Cool pack if hot weather</a:t>
            </a:r>
          </a:p>
          <a:p>
            <a:pPr marL="0" indent="0">
              <a:lnSpc>
                <a:spcPct val="90000"/>
              </a:lnSpc>
            </a:pPr>
            <a:endParaRPr lang="en-US" sz="1200"/>
          </a:p>
          <a:p>
            <a:pPr marL="0" indent="0">
              <a:lnSpc>
                <a:spcPct val="90000"/>
              </a:lnSpc>
            </a:pPr>
            <a:r>
              <a:rPr lang="en-US" sz="2400"/>
              <a:t>Insert sheets outside of samples &amp; in plastic bag.</a:t>
            </a:r>
          </a:p>
        </p:txBody>
      </p:sp>
      <p:pic>
        <p:nvPicPr>
          <p:cNvPr id="173060" name="Picture 4" descr="sample box"/>
          <p:cNvPicPr>
            <a:picLocks noGrp="1" noChangeAspect="1" noChangeArrowheads="1"/>
          </p:cNvPicPr>
          <p:nvPr>
            <p:ph type="clipArt" sz="half" idx="2"/>
          </p:nvPr>
        </p:nvPicPr>
        <p:blipFill>
          <a:blip r:embed="rId3" cstate="print"/>
          <a:srcRect/>
          <a:stretch>
            <a:fillRect/>
          </a:stretch>
        </p:blipFill>
        <p:spPr>
          <a:xfrm>
            <a:off x="4660900" y="1989138"/>
            <a:ext cx="4330700" cy="3411537"/>
          </a:xfrm>
        </p:spPr>
      </p:pic>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0" y="0"/>
            <a:ext cx="8639175" cy="635000"/>
          </a:xfrm>
        </p:spPr>
        <p:txBody>
          <a:bodyPr/>
          <a:lstStyle/>
          <a:p>
            <a:r>
              <a:rPr lang="en-US" sz="4800" b="1"/>
              <a:t>  Verification Testing</a:t>
            </a:r>
            <a:endParaRPr lang="en-US"/>
          </a:p>
        </p:txBody>
      </p:sp>
      <p:sp>
        <p:nvSpPr>
          <p:cNvPr id="223235" name="Rectangle 3"/>
          <p:cNvSpPr>
            <a:spLocks noGrp="1" noChangeArrowheads="1"/>
          </p:cNvSpPr>
          <p:nvPr>
            <p:ph type="body" idx="1"/>
          </p:nvPr>
        </p:nvSpPr>
        <p:spPr/>
        <p:txBody>
          <a:bodyPr/>
          <a:lstStyle/>
          <a:p>
            <a:r>
              <a:rPr lang="en-US" sz="3600" dirty="0"/>
              <a:t>Perform on animal or herd basis, dependent on Test Plan or goal</a:t>
            </a:r>
          </a:p>
          <a:p>
            <a:r>
              <a:rPr lang="en-US" sz="3600" dirty="0"/>
              <a:t>Required for:</a:t>
            </a:r>
          </a:p>
          <a:p>
            <a:pPr lvl="1"/>
            <a:r>
              <a:rPr lang="en-US" dirty="0"/>
              <a:t>Top Ten Recognition (individual)</a:t>
            </a:r>
          </a:p>
          <a:p>
            <a:pPr lvl="1"/>
            <a:r>
              <a:rPr lang="en-US" dirty="0"/>
              <a:t>Innovative Test Plans (herd)</a:t>
            </a:r>
          </a:p>
          <a:p>
            <a:pPr lvl="1"/>
            <a:r>
              <a:rPr lang="en-US" dirty="0"/>
              <a:t>Owner Sampler (herd)</a:t>
            </a:r>
          </a:p>
          <a:p>
            <a:pPr eaLnBrk="0" hangingPunct="0">
              <a:spcBef>
                <a:spcPct val="0"/>
              </a:spcBef>
            </a:pPr>
            <a:r>
              <a:rPr lang="en-US" sz="3600" dirty="0"/>
              <a:t>Responsibility of herd owner </a:t>
            </a:r>
          </a:p>
          <a:p>
            <a:pPr eaLnBrk="0" hangingPunct="0">
              <a:spcBef>
                <a:spcPct val="0"/>
              </a:spcBef>
            </a:pPr>
            <a:r>
              <a:rPr lang="en-US" sz="3600" dirty="0"/>
              <a:t>Do it Early</a:t>
            </a:r>
          </a:p>
          <a:p>
            <a:pPr lvl="1"/>
            <a:endParaRPr lang="en-US" sz="3600" dirty="0"/>
          </a:p>
        </p:txBody>
      </p:sp>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0" y="0"/>
            <a:ext cx="8639175" cy="635000"/>
          </a:xfrm>
        </p:spPr>
        <p:txBody>
          <a:bodyPr/>
          <a:lstStyle/>
          <a:p>
            <a:r>
              <a:rPr lang="en-US" sz="4800" b="1"/>
              <a:t> </a:t>
            </a:r>
            <a:r>
              <a:rPr lang="en-US" sz="4800" b="1">
                <a:latin typeface="Arial" charset="0"/>
              </a:rPr>
              <a:t>Verification Testing</a:t>
            </a:r>
            <a:endParaRPr lang="en-US">
              <a:latin typeface="Arial" charset="0"/>
            </a:endParaRPr>
          </a:p>
        </p:txBody>
      </p:sp>
      <p:sp>
        <p:nvSpPr>
          <p:cNvPr id="225283" name="Rectangle 3"/>
          <p:cNvSpPr>
            <a:spLocks noGrp="1" noChangeArrowheads="1"/>
          </p:cNvSpPr>
          <p:nvPr>
            <p:ph type="body" idx="1"/>
          </p:nvPr>
        </p:nvSpPr>
        <p:spPr/>
        <p:txBody>
          <a:bodyPr/>
          <a:lstStyle/>
          <a:p>
            <a:r>
              <a:rPr lang="en-US" sz="3600" dirty="0"/>
              <a:t>Requires VT form, even if at a 1-day</a:t>
            </a:r>
          </a:p>
          <a:p>
            <a:r>
              <a:rPr lang="en-US" sz="3600" dirty="0"/>
              <a:t>If two testers, both testers complete portions of the VT form</a:t>
            </a:r>
          </a:p>
          <a:p>
            <a:r>
              <a:rPr lang="en-US" sz="3600" dirty="0"/>
              <a:t>Both testers sign if two</a:t>
            </a:r>
          </a:p>
          <a:p>
            <a:r>
              <a:rPr lang="en-US" sz="3600" dirty="0"/>
              <a:t>DHIA Manager must sign</a:t>
            </a:r>
          </a:p>
          <a:p>
            <a:r>
              <a:rPr lang="en-US" sz="3600" dirty="0"/>
              <a:t>Tips</a:t>
            </a:r>
          </a:p>
          <a:p>
            <a:pPr lvl="1"/>
            <a:r>
              <a:rPr lang="en-US" sz="3200" dirty="0"/>
              <a:t>Use copy of herd summary from previous test</a:t>
            </a:r>
          </a:p>
          <a:p>
            <a:pPr lvl="1"/>
            <a:r>
              <a:rPr lang="en-US" sz="3200" dirty="0"/>
              <a:t>Large herds – ‘Empty</a:t>
            </a:r>
            <a:r>
              <a:rPr lang="en-US" sz="3200" dirty="0">
                <a:latin typeface="Arial" charset="0"/>
                <a:cs typeface="Arial" charset="0"/>
              </a:rPr>
              <a:t> </a:t>
            </a:r>
            <a:r>
              <a:rPr lang="en-US" sz="3200" dirty="0" smtClean="0">
                <a:latin typeface="Arial" charset="0"/>
                <a:cs typeface="Arial" charset="0"/>
                <a:sym typeface="Wingdings" pitchFamily="2" charset="2"/>
              </a:rPr>
              <a:t></a:t>
            </a:r>
            <a:r>
              <a:rPr lang="en-US" sz="3200" smtClean="0"/>
              <a:t>’ for pre-milk</a:t>
            </a:r>
            <a:endParaRPr lang="en-US" sz="3200"/>
          </a:p>
          <a:p>
            <a:endParaRPr lang="en-US" sz="3600" dirty="0"/>
          </a:p>
          <a:p>
            <a:endParaRPr lang="en-US" sz="3600" dirty="0"/>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Pastel stormfront design template">
  <a:themeElements>
    <a:clrScheme name="Pastel stormfront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Pastel stormfront design template">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eaVert"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Pastel stormfront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stel stormfront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stel stormfront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stel stormfront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stel stormfront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stel stormfront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stel stormfront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stel stormfront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stel stormfront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stel stormfront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stel stormfront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stel stormfront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Pastel stormfront design template</Template>
  <TotalTime>2673</TotalTime>
  <Words>1788</Words>
  <Application>Microsoft Office PowerPoint</Application>
  <PresentationFormat>On-screen Show (4:3)</PresentationFormat>
  <Paragraphs>245</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Pastel stormfront design template</vt:lpstr>
      <vt:lpstr>Test Day  Basics</vt:lpstr>
      <vt:lpstr>Test Day - Sequence of Events</vt:lpstr>
      <vt:lpstr>Professional Attitude</vt:lpstr>
      <vt:lpstr>Box of Stuff</vt:lpstr>
      <vt:lpstr>Data Collected</vt:lpstr>
      <vt:lpstr>Preparation</vt:lpstr>
      <vt:lpstr>Scales &amp; Meters</vt:lpstr>
      <vt:lpstr>Tare the Scale</vt:lpstr>
      <vt:lpstr>Milking Time </vt:lpstr>
      <vt:lpstr>Getting Started - Visible &amp; Permanent ID</vt:lpstr>
      <vt:lpstr>Observe Milking</vt:lpstr>
      <vt:lpstr>Weigh Milk</vt:lpstr>
      <vt:lpstr>Sampling</vt:lpstr>
      <vt:lpstr>Sampling Technique </vt:lpstr>
      <vt:lpstr>Taking the Sample</vt:lpstr>
      <vt:lpstr>Filling</vt:lpstr>
      <vt:lpstr>Vials</vt:lpstr>
      <vt:lpstr>Entering Information</vt:lpstr>
      <vt:lpstr>Checklist</vt:lpstr>
      <vt:lpstr>Sample Storage</vt:lpstr>
      <vt:lpstr>Test-Day Checklist</vt:lpstr>
      <vt:lpstr>Completing the Test</vt:lpstr>
      <vt:lpstr>Shipping</vt:lpstr>
      <vt:lpstr>  Verification Testing</vt:lpstr>
      <vt:lpstr> Verification Testing</vt:lpstr>
    </vt:vector>
  </TitlesOfParts>
  <Company>GQA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Shepard</dc:creator>
  <cp:lastModifiedBy>Lisa Shepard</cp:lastModifiedBy>
  <cp:revision>102</cp:revision>
  <dcterms:created xsi:type="dcterms:W3CDTF">2003-10-06T22:28:42Z</dcterms:created>
  <dcterms:modified xsi:type="dcterms:W3CDTF">2017-06-08T14:41:33Z</dcterms:modified>
</cp:coreProperties>
</file>